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6858000" cy="9907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740"/>
    <a:srgbClr val="005846"/>
    <a:srgbClr val="0C9195"/>
    <a:srgbClr val="0555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 varScale="1">
        <p:scale>
          <a:sx n="81" d="100"/>
          <a:sy n="81" d="100"/>
        </p:scale>
        <p:origin x="31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451"/>
            <a:ext cx="5829300" cy="344930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3778"/>
            <a:ext cx="5143500" cy="239204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4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45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87"/>
            <a:ext cx="1478756" cy="839622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87"/>
            <a:ext cx="4350544" cy="839622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9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90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70019"/>
            <a:ext cx="5915025" cy="4121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30289"/>
            <a:ext cx="5915025" cy="216728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97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2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90"/>
            <a:ext cx="5915025" cy="191500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736"/>
            <a:ext cx="2901255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9022"/>
            <a:ext cx="2901255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736"/>
            <a:ext cx="2915543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9022"/>
            <a:ext cx="2915543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0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75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68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511"/>
            <a:ext cx="3471863" cy="704080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3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511"/>
            <a:ext cx="3471863" cy="704080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5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90"/>
            <a:ext cx="5915025" cy="19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436"/>
            <a:ext cx="5915025" cy="62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7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4FEB8CC-F754-584F-8D73-B574B1188626}"/>
              </a:ext>
            </a:extLst>
          </p:cNvPr>
          <p:cNvSpPr/>
          <p:nvPr/>
        </p:nvSpPr>
        <p:spPr>
          <a:xfrm>
            <a:off x="74593" y="7579874"/>
            <a:ext cx="1233285" cy="2200551"/>
          </a:xfrm>
          <a:prstGeom prst="rect">
            <a:avLst/>
          </a:prstGeom>
          <a:solidFill>
            <a:srgbClr val="055559"/>
          </a:solidFill>
          <a:ln>
            <a:solidFill>
              <a:srgbClr val="055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F12BC5-D884-1F43-A308-9DE9F0C82BF7}"/>
              </a:ext>
            </a:extLst>
          </p:cNvPr>
          <p:cNvSpPr/>
          <p:nvPr/>
        </p:nvSpPr>
        <p:spPr>
          <a:xfrm>
            <a:off x="1355011" y="1070016"/>
            <a:ext cx="5311561" cy="2200551"/>
          </a:xfrm>
          <a:prstGeom prst="rect">
            <a:avLst/>
          </a:prstGeom>
          <a:noFill/>
          <a:ln w="28575">
            <a:solidFill>
              <a:srgbClr val="005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toy, wall, indoor, doll&#10;&#10;Description automatically generated">
            <a:extLst>
              <a:ext uri="{FF2B5EF4-FFF2-40B4-BE49-F238E27FC236}">
                <a16:creationId xmlns:a16="http://schemas.microsoft.com/office/drawing/2014/main" id="{1EBCB278-8C40-5345-BF43-865CF478F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4" t="-250" r="1912" b="7702"/>
          <a:stretch/>
        </p:blipFill>
        <p:spPr>
          <a:xfrm>
            <a:off x="1578576" y="1226298"/>
            <a:ext cx="2304430" cy="1378722"/>
          </a:xfrm>
          <a:prstGeom prst="roundRect">
            <a:avLst/>
          </a:prstGeom>
          <a:ln w="38100">
            <a:solidFill>
              <a:srgbClr val="005846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B14F80-7D86-2C47-BF0C-68FABD44E227}"/>
              </a:ext>
            </a:extLst>
          </p:cNvPr>
          <p:cNvSpPr/>
          <p:nvPr/>
        </p:nvSpPr>
        <p:spPr>
          <a:xfrm>
            <a:off x="48598" y="122433"/>
            <a:ext cx="6760804" cy="776065"/>
          </a:xfrm>
          <a:prstGeom prst="rect">
            <a:avLst/>
          </a:prstGeom>
          <a:solidFill>
            <a:srgbClr val="032740"/>
          </a:solidFill>
          <a:ln>
            <a:solidFill>
              <a:srgbClr val="032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72C7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7501A9-DE48-CE46-AC4F-9571FC5F939D}"/>
              </a:ext>
            </a:extLst>
          </p:cNvPr>
          <p:cNvSpPr txBox="1"/>
          <p:nvPr/>
        </p:nvSpPr>
        <p:spPr>
          <a:xfrm>
            <a:off x="191428" y="295021"/>
            <a:ext cx="6475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All caregivers can help children with reading!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7FA4AB-B68F-BC45-A02F-7846E7C10347}"/>
              </a:ext>
            </a:extLst>
          </p:cNvPr>
          <p:cNvSpPr/>
          <p:nvPr/>
        </p:nvSpPr>
        <p:spPr>
          <a:xfrm>
            <a:off x="48598" y="1071086"/>
            <a:ext cx="1233285" cy="2200551"/>
          </a:xfrm>
          <a:prstGeom prst="rect">
            <a:avLst/>
          </a:prstGeom>
          <a:solidFill>
            <a:srgbClr val="005846"/>
          </a:solidFill>
          <a:ln>
            <a:solidFill>
              <a:srgbClr val="005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B8801-A902-8C48-919A-EEB085CC3D9C}"/>
              </a:ext>
            </a:extLst>
          </p:cNvPr>
          <p:cNvSpPr txBox="1"/>
          <p:nvPr/>
        </p:nvSpPr>
        <p:spPr>
          <a:xfrm>
            <a:off x="191428" y="1742851"/>
            <a:ext cx="999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Before the Story:</a:t>
            </a:r>
          </a:p>
        </p:txBody>
      </p:sp>
      <p:pic>
        <p:nvPicPr>
          <p:cNvPr id="9" name="Picture 8" descr="A group of people in a classroom&#10;&#10;Description automatically generated with low confidence">
            <a:extLst>
              <a:ext uri="{FF2B5EF4-FFF2-40B4-BE49-F238E27FC236}">
                <a16:creationId xmlns:a16="http://schemas.microsoft.com/office/drawing/2014/main" id="{66E38E8D-D786-F040-AAE7-5765ECCFF5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77" t="22397" r="33925" b="22829"/>
          <a:stretch/>
        </p:blipFill>
        <p:spPr>
          <a:xfrm>
            <a:off x="987993" y="971587"/>
            <a:ext cx="999617" cy="973701"/>
          </a:xfrm>
          <a:prstGeom prst="ellipse">
            <a:avLst/>
          </a:prstGeom>
        </p:spPr>
      </p:pic>
      <p:pic>
        <p:nvPicPr>
          <p:cNvPr id="18" name="Picture 17" descr="A picture containing indoor, bedroom&#10;&#10;Description automatically generated">
            <a:extLst>
              <a:ext uri="{FF2B5EF4-FFF2-40B4-BE49-F238E27FC236}">
                <a16:creationId xmlns:a16="http://schemas.microsoft.com/office/drawing/2014/main" id="{BAA04BBD-A751-FD45-BF59-6F222EDBAC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9" t="9974" r="18432" b="16991"/>
          <a:stretch/>
        </p:blipFill>
        <p:spPr>
          <a:xfrm>
            <a:off x="4069867" y="1199925"/>
            <a:ext cx="2453510" cy="1419068"/>
          </a:xfrm>
          <a:prstGeom prst="roundRect">
            <a:avLst/>
          </a:prstGeom>
          <a:ln w="38100">
            <a:solidFill>
              <a:srgbClr val="005846"/>
            </a:solidFill>
          </a:ln>
        </p:spPr>
      </p:pic>
      <p:pic>
        <p:nvPicPr>
          <p:cNvPr id="20" name="Picture 19" descr="A picture containing indoor, wall, decorated&#10;&#10;Description automatically generated">
            <a:extLst>
              <a:ext uri="{FF2B5EF4-FFF2-40B4-BE49-F238E27FC236}">
                <a16:creationId xmlns:a16="http://schemas.microsoft.com/office/drawing/2014/main" id="{592B0F9F-CADC-8E4B-8901-D849B2D7B7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24" t="2667" r="15951"/>
          <a:stretch/>
        </p:blipFill>
        <p:spPr>
          <a:xfrm>
            <a:off x="1568407" y="3711127"/>
            <a:ext cx="1988985" cy="1357752"/>
          </a:xfrm>
          <a:prstGeom prst="roundRect">
            <a:avLst/>
          </a:prstGeom>
          <a:ln w="38100">
            <a:solidFill>
              <a:srgbClr val="0C9195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642045-765D-AC47-9C92-C699400E39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21" t="8147" r="9850"/>
          <a:stretch/>
        </p:blipFill>
        <p:spPr>
          <a:xfrm>
            <a:off x="3933753" y="3714984"/>
            <a:ext cx="1801084" cy="1366992"/>
          </a:xfrm>
          <a:prstGeom prst="roundRect">
            <a:avLst/>
          </a:prstGeom>
          <a:ln w="38100">
            <a:solidFill>
              <a:srgbClr val="0C9195"/>
            </a:solidFill>
          </a:ln>
        </p:spPr>
      </p:pic>
      <p:pic>
        <p:nvPicPr>
          <p:cNvPr id="22" name="Picture 21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0F2E28DB-0BF3-B94C-8CBB-0844CF85AE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462" t="16582" r="20763" b="18701"/>
          <a:stretch/>
        </p:blipFill>
        <p:spPr>
          <a:xfrm>
            <a:off x="4144407" y="5636231"/>
            <a:ext cx="2366453" cy="1416562"/>
          </a:xfrm>
          <a:prstGeom prst="roundRect">
            <a:avLst/>
          </a:prstGeom>
          <a:ln w="38100">
            <a:solidFill>
              <a:srgbClr val="0C9195"/>
            </a:solidFill>
          </a:ln>
        </p:spPr>
      </p:pic>
      <p:pic>
        <p:nvPicPr>
          <p:cNvPr id="23" name="Picture 22" descr="A picture containing text, dining table&#10;&#10;Description automatically generated">
            <a:extLst>
              <a:ext uri="{FF2B5EF4-FFF2-40B4-BE49-F238E27FC236}">
                <a16:creationId xmlns:a16="http://schemas.microsoft.com/office/drawing/2014/main" id="{800BB2E0-8357-1544-8BC9-7D4DF70B25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655" t="6339" r="5343"/>
          <a:stretch/>
        </p:blipFill>
        <p:spPr>
          <a:xfrm>
            <a:off x="1735495" y="5599307"/>
            <a:ext cx="2069223" cy="1453486"/>
          </a:xfrm>
          <a:prstGeom prst="roundRect">
            <a:avLst/>
          </a:prstGeom>
          <a:ln w="38100">
            <a:solidFill>
              <a:srgbClr val="0C9195"/>
            </a:solidFill>
          </a:ln>
        </p:spPr>
      </p:pic>
      <p:pic>
        <p:nvPicPr>
          <p:cNvPr id="24" name="Picture 2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9427CF5-2AD7-FE4F-9D6F-214448DCC3A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914" t="18336" r="21932" b="5691"/>
          <a:stretch/>
        </p:blipFill>
        <p:spPr>
          <a:xfrm>
            <a:off x="4227463" y="7719727"/>
            <a:ext cx="2236835" cy="1467807"/>
          </a:xfrm>
          <a:prstGeom prst="roundRect">
            <a:avLst/>
          </a:prstGeom>
          <a:ln w="38100">
            <a:solidFill>
              <a:srgbClr val="055559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FA2807-8B22-AB4C-A854-CCA1C0C07F8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" t="6974" r="14452" b="2188"/>
          <a:stretch/>
        </p:blipFill>
        <p:spPr>
          <a:xfrm>
            <a:off x="1549491" y="7732566"/>
            <a:ext cx="2461300" cy="1470097"/>
          </a:xfrm>
          <a:prstGeom prst="roundRect">
            <a:avLst/>
          </a:prstGeom>
          <a:ln w="38100">
            <a:solidFill>
              <a:srgbClr val="055559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6DEE202-FBDF-0444-864C-190D2BCDA1FA}"/>
              </a:ext>
            </a:extLst>
          </p:cNvPr>
          <p:cNvSpPr txBox="1"/>
          <p:nvPr/>
        </p:nvSpPr>
        <p:spPr>
          <a:xfrm>
            <a:off x="1560930" y="2700907"/>
            <a:ext cx="2304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5846"/>
                </a:solidFill>
                <a:latin typeface="Century Gothic" panose="020B0502020202020204" pitchFamily="34" charset="0"/>
              </a:rPr>
              <a:t>Make time for reading every day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7EF6E7-7B75-8645-A6D6-6B0A176531DC}"/>
              </a:ext>
            </a:extLst>
          </p:cNvPr>
          <p:cNvSpPr txBox="1"/>
          <p:nvPr/>
        </p:nvSpPr>
        <p:spPr>
          <a:xfrm>
            <a:off x="4144407" y="2717422"/>
            <a:ext cx="2304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5846"/>
                </a:solidFill>
                <a:latin typeface="Century Gothic" panose="020B0502020202020204" pitchFamily="34" charset="0"/>
              </a:rPr>
              <a:t>Find a comfortable place to sit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B167C5-82E1-4E49-893F-704DA434D780}"/>
              </a:ext>
            </a:extLst>
          </p:cNvPr>
          <p:cNvSpPr txBox="1"/>
          <p:nvPr/>
        </p:nvSpPr>
        <p:spPr>
          <a:xfrm>
            <a:off x="191428" y="8266239"/>
            <a:ext cx="999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After the Story: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46A54E-0FA5-E349-BEE4-7200E0E0488B}"/>
              </a:ext>
            </a:extLst>
          </p:cNvPr>
          <p:cNvSpPr/>
          <p:nvPr/>
        </p:nvSpPr>
        <p:spPr>
          <a:xfrm>
            <a:off x="1369410" y="7579874"/>
            <a:ext cx="5311561" cy="2200551"/>
          </a:xfrm>
          <a:prstGeom prst="rect">
            <a:avLst/>
          </a:prstGeom>
          <a:noFill/>
          <a:ln w="28575">
            <a:solidFill>
              <a:srgbClr val="055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B07F6B-C928-0E41-99AD-C2FF3B5227C8}"/>
              </a:ext>
            </a:extLst>
          </p:cNvPr>
          <p:cNvSpPr txBox="1"/>
          <p:nvPr/>
        </p:nvSpPr>
        <p:spPr>
          <a:xfrm>
            <a:off x="1629323" y="9255347"/>
            <a:ext cx="2304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55559"/>
                </a:solidFill>
                <a:latin typeface="Century Gothic" panose="020B0502020202020204" pitchFamily="34" charset="0"/>
              </a:rPr>
              <a:t>Ask your child to re-tell the story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4B5F35-CD16-DA45-BF51-7A01471F34AE}"/>
              </a:ext>
            </a:extLst>
          </p:cNvPr>
          <p:cNvSpPr txBox="1"/>
          <p:nvPr/>
        </p:nvSpPr>
        <p:spPr>
          <a:xfrm>
            <a:off x="4193665" y="9255347"/>
            <a:ext cx="2304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55559"/>
                </a:solidFill>
                <a:latin typeface="Century Gothic" panose="020B0502020202020204" pitchFamily="34" charset="0"/>
              </a:rPr>
              <a:t>Draw pictures or write sentences from the story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F1FCE8-26D4-E84F-9D02-F9958D0BB5F7}"/>
              </a:ext>
            </a:extLst>
          </p:cNvPr>
          <p:cNvSpPr/>
          <p:nvPr/>
        </p:nvSpPr>
        <p:spPr>
          <a:xfrm>
            <a:off x="48598" y="3403370"/>
            <a:ext cx="1233285" cy="4044770"/>
          </a:xfrm>
          <a:prstGeom prst="rect">
            <a:avLst/>
          </a:prstGeom>
          <a:solidFill>
            <a:srgbClr val="0C9195"/>
          </a:solidFill>
          <a:ln>
            <a:solidFill>
              <a:srgbClr val="0C9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F8E4FD-0A30-A149-96EA-4391683D6085}"/>
              </a:ext>
            </a:extLst>
          </p:cNvPr>
          <p:cNvSpPr txBox="1"/>
          <p:nvPr/>
        </p:nvSpPr>
        <p:spPr>
          <a:xfrm>
            <a:off x="151491" y="4953794"/>
            <a:ext cx="1016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During the Story: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DA6555B-6079-B740-9125-D821F674A771}"/>
              </a:ext>
            </a:extLst>
          </p:cNvPr>
          <p:cNvSpPr/>
          <p:nvPr/>
        </p:nvSpPr>
        <p:spPr>
          <a:xfrm>
            <a:off x="1355011" y="3403370"/>
            <a:ext cx="5325960" cy="4044770"/>
          </a:xfrm>
          <a:prstGeom prst="rect">
            <a:avLst/>
          </a:prstGeom>
          <a:noFill/>
          <a:ln w="28575">
            <a:solidFill>
              <a:srgbClr val="0C9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6ABD82-C8BF-CA4E-B600-DCD957366E8C}"/>
              </a:ext>
            </a:extLst>
          </p:cNvPr>
          <p:cNvSpPr txBox="1"/>
          <p:nvPr/>
        </p:nvSpPr>
        <p:spPr>
          <a:xfrm>
            <a:off x="4218947" y="7105477"/>
            <a:ext cx="230443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C9195"/>
                </a:solidFill>
                <a:latin typeface="Century Gothic" panose="020B0502020202020204" pitchFamily="34" charset="0"/>
              </a:rPr>
              <a:t>Praise your child’s efforts!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A65D56-0078-4140-B32E-5440FCF8BC94}"/>
              </a:ext>
            </a:extLst>
          </p:cNvPr>
          <p:cNvSpPr txBox="1"/>
          <p:nvPr/>
        </p:nvSpPr>
        <p:spPr>
          <a:xfrm>
            <a:off x="1435939" y="7105477"/>
            <a:ext cx="26884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C9195"/>
                </a:solidFill>
                <a:latin typeface="Century Gothic" panose="020B0502020202020204" pitchFamily="34" charset="0"/>
              </a:rPr>
              <a:t>Ask questions about the story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99EF7B-0937-B64A-8FDF-7274BBDFDF80}"/>
              </a:ext>
            </a:extLst>
          </p:cNvPr>
          <p:cNvSpPr txBox="1"/>
          <p:nvPr/>
        </p:nvSpPr>
        <p:spPr>
          <a:xfrm>
            <a:off x="1355011" y="5151902"/>
            <a:ext cx="26884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C9195"/>
                </a:solidFill>
                <a:latin typeface="Century Gothic" panose="020B0502020202020204" pitchFamily="34" charset="0"/>
              </a:rPr>
              <a:t>Use the pictures to tell the story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06585B-C327-7D45-A487-F4C6D67B9F55}"/>
              </a:ext>
            </a:extLst>
          </p:cNvPr>
          <p:cNvSpPr txBox="1"/>
          <p:nvPr/>
        </p:nvSpPr>
        <p:spPr>
          <a:xfrm>
            <a:off x="4010791" y="5151902"/>
            <a:ext cx="26884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C9195"/>
                </a:solidFill>
                <a:latin typeface="Century Gothic" panose="020B0502020202020204" pitchFamily="34" charset="0"/>
              </a:rPr>
              <a:t>Mimic sounds and actions</a:t>
            </a:r>
          </a:p>
        </p:txBody>
      </p:sp>
      <p:pic>
        <p:nvPicPr>
          <p:cNvPr id="19" name="Picture 18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F1E29401-6F3B-5849-9F5A-2B9458ABE44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8782" t="11243" r="24086" b="24241"/>
          <a:stretch/>
        </p:blipFill>
        <p:spPr>
          <a:xfrm>
            <a:off x="5313935" y="3319192"/>
            <a:ext cx="1386328" cy="1368113"/>
          </a:xfrm>
          <a:prstGeom prst="ellipse">
            <a:avLst/>
          </a:prstGeom>
          <a:ln w="38100">
            <a:solidFill>
              <a:srgbClr val="0C9195"/>
            </a:solidFill>
          </a:ln>
        </p:spPr>
      </p:pic>
    </p:spTree>
    <p:extLst>
      <p:ext uri="{BB962C8B-B14F-4D97-AF65-F5344CB8AC3E}">
        <p14:creationId xmlns:p14="http://schemas.microsoft.com/office/powerpoint/2010/main" val="2219735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90536ABDDDBF45ABADC8696AEB7F0B" ma:contentTypeVersion="20" ma:contentTypeDescription="Create a new document." ma:contentTypeScope="" ma:versionID="7cd80873626985dc6bbcb8d0d5060c15">
  <xsd:schema xmlns:xsd="http://www.w3.org/2001/XMLSchema" xmlns:xs="http://www.w3.org/2001/XMLSchema" xmlns:p="http://schemas.microsoft.com/office/2006/metadata/properties" xmlns:ns2="85282a53-827d-4236-8de6-76a7d51d147d" xmlns:ns3="9a188e2d-56f4-4f7a-a55c-e30715b3b209" targetNamespace="http://schemas.microsoft.com/office/2006/metadata/properties" ma:root="true" ma:fieldsID="a2a43850a99ca2419fd57da22f731983" ns2:_="" ns3:_="">
    <xsd:import namespace="85282a53-827d-4236-8de6-76a7d51d147d"/>
    <xsd:import namespace="9a188e2d-56f4-4f7a-a55c-e30715b3b20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82a53-827d-4236-8de6-76a7d51d14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15e1065-da3f-45e9-8d1d-3b148c6d2d74}" ma:internalName="TaxCatchAll" ma:showField="CatchAllData" ma:web="85282a53-827d-4236-8de6-76a7d51d1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88e2d-56f4-4f7a-a55c-e30715b3b2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3a50168-aca0-4378-93b9-26abe5ae66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32491E-A405-44C2-BD37-24D4A832C79F}"/>
</file>

<file path=customXml/itemProps2.xml><?xml version="1.0" encoding="utf-8"?>
<ds:datastoreItem xmlns:ds="http://schemas.openxmlformats.org/officeDocument/2006/customXml" ds:itemID="{0193AA40-FFDE-47F6-8974-668D036F3B2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</TotalTime>
  <Words>68</Words>
  <Application>Microsoft Macintosh PowerPoint</Application>
  <PresentationFormat>Custom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Marlow, MB, Mej [marlow@sun.ac.za]</dc:creator>
  <cp:lastModifiedBy>Marlow, MB, Mej [marlow@sun.ac.za]</cp:lastModifiedBy>
  <cp:revision>3</cp:revision>
  <dcterms:created xsi:type="dcterms:W3CDTF">2022-03-23T07:15:14Z</dcterms:created>
  <dcterms:modified xsi:type="dcterms:W3CDTF">2022-04-22T10:58:53Z</dcterms:modified>
</cp:coreProperties>
</file>