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9" r:id="rId2"/>
    <p:sldId id="258" r:id="rId3"/>
    <p:sldId id="260" r:id="rId4"/>
    <p:sldId id="262" r:id="rId5"/>
    <p:sldId id="263" r:id="rId6"/>
    <p:sldId id="279" r:id="rId7"/>
    <p:sldId id="281" r:id="rId8"/>
    <p:sldId id="276" r:id="rId9"/>
    <p:sldId id="280" r:id="rId10"/>
    <p:sldId id="264" r:id="rId11"/>
    <p:sldId id="270" r:id="rId12"/>
    <p:sldId id="271" r:id="rId13"/>
    <p:sldId id="267" r:id="rId14"/>
    <p:sldId id="268" r:id="rId15"/>
    <p:sldId id="266" r:id="rId16"/>
    <p:sldId id="283" r:id="rId17"/>
    <p:sldId id="273" r:id="rId18"/>
    <p:sldId id="274" r:id="rId19"/>
  </p:sldIdLst>
  <p:sldSz cx="6858000" cy="9907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2C7C"/>
    <a:srgbClr val="1FA3DA"/>
    <a:srgbClr val="032740"/>
    <a:srgbClr val="0C9195"/>
    <a:srgbClr val="00A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p:restoredTop sz="94648"/>
  </p:normalViewPr>
  <p:slideViewPr>
    <p:cSldViewPr snapToGrid="0" snapToObjects="1">
      <p:cViewPr varScale="1">
        <p:scale>
          <a:sx n="81" d="100"/>
          <a:sy n="81" d="100"/>
        </p:scale>
        <p:origin x="28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D3C5A-73C1-844B-AADB-0274566024F8}" type="datetimeFigureOut">
              <a:rPr lang="en-US" smtClean="0"/>
              <a:t>2/5/23</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DFDD9-1312-2B48-9F7F-2CAC4BA22A33}" type="slidenum">
              <a:rPr lang="en-US" smtClean="0"/>
              <a:t>‹#›</a:t>
            </a:fld>
            <a:endParaRPr lang="en-US"/>
          </a:p>
        </p:txBody>
      </p:sp>
    </p:spTree>
    <p:extLst>
      <p:ext uri="{BB962C8B-B14F-4D97-AF65-F5344CB8AC3E}">
        <p14:creationId xmlns:p14="http://schemas.microsoft.com/office/powerpoint/2010/main" val="391527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DFDD9-1312-2B48-9F7F-2CAC4BA22A33}" type="slidenum">
              <a:rPr lang="en-US" smtClean="0"/>
              <a:t>2</a:t>
            </a:fld>
            <a:endParaRPr lang="en-US"/>
          </a:p>
        </p:txBody>
      </p:sp>
    </p:spTree>
    <p:extLst>
      <p:ext uri="{BB962C8B-B14F-4D97-AF65-F5344CB8AC3E}">
        <p14:creationId xmlns:p14="http://schemas.microsoft.com/office/powerpoint/2010/main" val="201923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DFDD9-1312-2B48-9F7F-2CAC4BA22A33}" type="slidenum">
              <a:rPr lang="en-US" smtClean="0"/>
              <a:t>17</a:t>
            </a:fld>
            <a:endParaRPr lang="en-US"/>
          </a:p>
        </p:txBody>
      </p:sp>
    </p:spTree>
    <p:extLst>
      <p:ext uri="{BB962C8B-B14F-4D97-AF65-F5344CB8AC3E}">
        <p14:creationId xmlns:p14="http://schemas.microsoft.com/office/powerpoint/2010/main" val="411977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451"/>
            <a:ext cx="5829300" cy="3449308"/>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3778"/>
            <a:ext cx="5143500" cy="239204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FF85B55-26EE-D24C-B79F-65B2C5E5ABC7}" type="datetimeFigureOut">
              <a:rPr lang="en-US" smtClean="0"/>
              <a:t>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2198205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FF85B55-26EE-D24C-B79F-65B2C5E5ABC7}" type="datetimeFigureOut">
              <a:rPr lang="en-US" smtClean="0"/>
              <a:t>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61618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87"/>
            <a:ext cx="1478756" cy="839622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87"/>
            <a:ext cx="4350544" cy="839622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FF85B55-26EE-D24C-B79F-65B2C5E5ABC7}" type="datetimeFigureOut">
              <a:rPr lang="en-US" smtClean="0"/>
              <a:t>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173427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FF85B55-26EE-D24C-B79F-65B2C5E5ABC7}" type="datetimeFigureOut">
              <a:rPr lang="en-US" smtClean="0"/>
              <a:t>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340369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70019"/>
            <a:ext cx="5915025" cy="4121281"/>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30289"/>
            <a:ext cx="5915025" cy="2167284"/>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FF85B55-26EE-D24C-B79F-65B2C5E5ABC7}" type="datetimeFigureOut">
              <a:rPr lang="en-US" smtClean="0"/>
              <a:t>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2524930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436"/>
            <a:ext cx="2914650" cy="62862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436"/>
            <a:ext cx="2914650" cy="62862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FF85B55-26EE-D24C-B79F-65B2C5E5ABC7}" type="datetimeFigureOut">
              <a:rPr lang="en-US" smtClean="0"/>
              <a:t>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373633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90"/>
            <a:ext cx="5915025" cy="1915009"/>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736"/>
            <a:ext cx="2901255" cy="119028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9022"/>
            <a:ext cx="2901255" cy="53230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736"/>
            <a:ext cx="2915543" cy="119028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9022"/>
            <a:ext cx="2915543" cy="532303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FF85B55-26EE-D24C-B79F-65B2C5E5ABC7}" type="datetimeFigureOut">
              <a:rPr lang="en-US" smtClean="0"/>
              <a:t>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32683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FF85B55-26EE-D24C-B79F-65B2C5E5ABC7}" type="datetimeFigureOut">
              <a:rPr lang="en-US" smtClean="0"/>
              <a:t>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92234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85B55-26EE-D24C-B79F-65B2C5E5ABC7}" type="datetimeFigureOut">
              <a:rPr lang="en-US" smtClean="0"/>
              <a:t>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290558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506"/>
            <a:ext cx="2211884" cy="2311771"/>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511"/>
            <a:ext cx="3471863" cy="704080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2276"/>
            <a:ext cx="2211884" cy="550651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FF85B55-26EE-D24C-B79F-65B2C5E5ABC7}" type="datetimeFigureOut">
              <a:rPr lang="en-US" smtClean="0"/>
              <a:t>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546933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506"/>
            <a:ext cx="2211884" cy="2311771"/>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511"/>
            <a:ext cx="3471863" cy="704080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2276"/>
            <a:ext cx="2211884" cy="550651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FF85B55-26EE-D24C-B79F-65B2C5E5ABC7}" type="datetimeFigureOut">
              <a:rPr lang="en-US" smtClean="0"/>
              <a:t>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1CE08-6549-C140-89F6-6DEE158E6A2D}" type="slidenum">
              <a:rPr lang="en-US" smtClean="0"/>
              <a:t>‹#›</a:t>
            </a:fld>
            <a:endParaRPr lang="en-US"/>
          </a:p>
        </p:txBody>
      </p:sp>
    </p:spTree>
    <p:extLst>
      <p:ext uri="{BB962C8B-B14F-4D97-AF65-F5344CB8AC3E}">
        <p14:creationId xmlns:p14="http://schemas.microsoft.com/office/powerpoint/2010/main" val="276860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436"/>
            <a:ext cx="5915025" cy="628627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a:solidFill>
                  <a:schemeClr val="tx1">
                    <a:tint val="75000"/>
                  </a:schemeClr>
                </a:solidFill>
              </a:defRPr>
            </a:lvl1pPr>
          </a:lstStyle>
          <a:p>
            <a:fld id="{4FF85B55-26EE-D24C-B79F-65B2C5E5ABC7}" type="datetimeFigureOut">
              <a:rPr lang="en-US" smtClean="0"/>
              <a:t>2/5/23</a:t>
            </a:fld>
            <a:endParaRPr lang="en-US"/>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a:solidFill>
                  <a:schemeClr val="tx1">
                    <a:tint val="75000"/>
                  </a:schemeClr>
                </a:solidFill>
              </a:defRPr>
            </a:lvl1pPr>
          </a:lstStyle>
          <a:p>
            <a:fld id="{9441CE08-6549-C140-89F6-6DEE158E6A2D}" type="slidenum">
              <a:rPr lang="en-US" smtClean="0"/>
              <a:t>‹#›</a:t>
            </a:fld>
            <a:endParaRPr lang="en-US"/>
          </a:p>
        </p:txBody>
      </p:sp>
    </p:spTree>
    <p:extLst>
      <p:ext uri="{BB962C8B-B14F-4D97-AF65-F5344CB8AC3E}">
        <p14:creationId xmlns:p14="http://schemas.microsoft.com/office/powerpoint/2010/main" val="3132184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2" Type="http://schemas.openxmlformats.org/officeDocument/2006/relationships/hyperlink" Target="https://www.globalreadingnetwork.net/sites/default/files/media/file/Reading%20Comprehension%20Guides%20GRN-English.pdf"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a book&#10;&#10;Description automatically generated with low confidence">
            <a:extLst>
              <a:ext uri="{FF2B5EF4-FFF2-40B4-BE49-F238E27FC236}">
                <a16:creationId xmlns:a16="http://schemas.microsoft.com/office/drawing/2014/main" id="{9BD20170-F9AB-9F4E-9658-A0317B7C76A2}"/>
              </a:ext>
            </a:extLst>
          </p:cNvPr>
          <p:cNvPicPr>
            <a:picLocks noChangeAspect="1"/>
          </p:cNvPicPr>
          <p:nvPr/>
        </p:nvPicPr>
        <p:blipFill>
          <a:blip r:embed="rId2"/>
          <a:stretch>
            <a:fillRect/>
          </a:stretch>
        </p:blipFill>
        <p:spPr>
          <a:xfrm>
            <a:off x="611436" y="2854445"/>
            <a:ext cx="3428543" cy="1925259"/>
          </a:xfrm>
          <a:prstGeom prst="rect">
            <a:avLst/>
          </a:prstGeom>
        </p:spPr>
      </p:pic>
      <p:pic>
        <p:nvPicPr>
          <p:cNvPr id="8" name="Picture 7" descr="A person and a child sitting at a table&#10;&#10;Description automatically generated with medium confidence">
            <a:extLst>
              <a:ext uri="{FF2B5EF4-FFF2-40B4-BE49-F238E27FC236}">
                <a16:creationId xmlns:a16="http://schemas.microsoft.com/office/drawing/2014/main" id="{3C5D4BDB-8070-1349-95F1-1447146ADFBA}"/>
              </a:ext>
            </a:extLst>
          </p:cNvPr>
          <p:cNvPicPr>
            <a:picLocks noChangeAspect="1"/>
          </p:cNvPicPr>
          <p:nvPr/>
        </p:nvPicPr>
        <p:blipFill rotWithShape="1">
          <a:blip r:embed="rId3"/>
          <a:srcRect l="1" r="9520"/>
          <a:stretch/>
        </p:blipFill>
        <p:spPr>
          <a:xfrm>
            <a:off x="3521467" y="761081"/>
            <a:ext cx="3221488" cy="2013731"/>
          </a:xfrm>
          <a:prstGeom prst="rect">
            <a:avLst/>
          </a:prstGeom>
        </p:spPr>
      </p:pic>
      <p:sp>
        <p:nvSpPr>
          <p:cNvPr id="10" name="Rectangle 9">
            <a:extLst>
              <a:ext uri="{FF2B5EF4-FFF2-40B4-BE49-F238E27FC236}">
                <a16:creationId xmlns:a16="http://schemas.microsoft.com/office/drawing/2014/main" id="{8B4812F6-2898-B048-87FE-299F9C1A3BD9}"/>
              </a:ext>
            </a:extLst>
          </p:cNvPr>
          <p:cNvSpPr/>
          <p:nvPr/>
        </p:nvSpPr>
        <p:spPr>
          <a:xfrm>
            <a:off x="38101" y="4841139"/>
            <a:ext cx="6742956" cy="168207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7CCC4236-0062-9A4A-B8CB-D02370E2CFEF}"/>
              </a:ext>
            </a:extLst>
          </p:cNvPr>
          <p:cNvPicPr>
            <a:picLocks noChangeAspect="1"/>
          </p:cNvPicPr>
          <p:nvPr/>
        </p:nvPicPr>
        <p:blipFill>
          <a:blip r:embed="rId4"/>
          <a:stretch>
            <a:fillRect/>
          </a:stretch>
        </p:blipFill>
        <p:spPr>
          <a:xfrm>
            <a:off x="2082931" y="8386191"/>
            <a:ext cx="2877073" cy="1618354"/>
          </a:xfrm>
          <a:prstGeom prst="rect">
            <a:avLst/>
          </a:prstGeom>
        </p:spPr>
      </p:pic>
      <p:sp>
        <p:nvSpPr>
          <p:cNvPr id="12" name="TextBox 11">
            <a:extLst>
              <a:ext uri="{FF2B5EF4-FFF2-40B4-BE49-F238E27FC236}">
                <a16:creationId xmlns:a16="http://schemas.microsoft.com/office/drawing/2014/main" id="{BD417245-57B9-F04F-8CB2-5DB5890F08B2}"/>
              </a:ext>
            </a:extLst>
          </p:cNvPr>
          <p:cNvSpPr txBox="1"/>
          <p:nvPr/>
        </p:nvSpPr>
        <p:spPr>
          <a:xfrm>
            <a:off x="811141" y="4966594"/>
            <a:ext cx="5235729" cy="1400383"/>
          </a:xfrm>
          <a:prstGeom prst="rect">
            <a:avLst/>
          </a:prstGeom>
          <a:noFill/>
        </p:spPr>
        <p:txBody>
          <a:bodyPr wrap="none" rtlCol="0">
            <a:spAutoFit/>
          </a:bodyPr>
          <a:lstStyle/>
          <a:p>
            <a:pPr algn="ctr"/>
            <a:r>
              <a:rPr lang="en-US" sz="2800" b="1" dirty="0">
                <a:solidFill>
                  <a:schemeClr val="bg1"/>
                </a:solidFill>
                <a:latin typeface="Century Gothic" panose="020B0502020202020204" pitchFamily="34" charset="0"/>
              </a:rPr>
              <a:t>READ@HOME </a:t>
            </a:r>
          </a:p>
          <a:p>
            <a:pPr algn="ctr"/>
            <a:r>
              <a:rPr lang="en-US" sz="2600" b="1" dirty="0">
                <a:solidFill>
                  <a:schemeClr val="bg1"/>
                </a:solidFill>
                <a:latin typeface="Century Gothic" panose="020B0502020202020204" pitchFamily="34" charset="0"/>
              </a:rPr>
              <a:t>Parental Engagement Materials</a:t>
            </a:r>
          </a:p>
          <a:p>
            <a:pPr algn="ctr"/>
            <a:endParaRPr lang="en-US" sz="300" dirty="0">
              <a:solidFill>
                <a:schemeClr val="bg1"/>
              </a:solidFill>
              <a:latin typeface="Century Gothic" panose="020B0502020202020204" pitchFamily="34" charset="0"/>
            </a:endParaRPr>
          </a:p>
          <a:p>
            <a:pPr algn="ctr"/>
            <a:r>
              <a:rPr lang="en-US" sz="2800" dirty="0">
                <a:solidFill>
                  <a:schemeClr val="bg1"/>
                </a:solidFill>
                <a:latin typeface="Century Gothic" panose="020B0502020202020204" pitchFamily="34" charset="0"/>
              </a:rPr>
              <a:t>Orientation Booklet</a:t>
            </a:r>
          </a:p>
        </p:txBody>
      </p:sp>
      <p:pic>
        <p:nvPicPr>
          <p:cNvPr id="14" name="Picture 13" descr="A person and a child playing a board game&#10;&#10;Description automatically generated with medium confidence">
            <a:extLst>
              <a:ext uri="{FF2B5EF4-FFF2-40B4-BE49-F238E27FC236}">
                <a16:creationId xmlns:a16="http://schemas.microsoft.com/office/drawing/2014/main" id="{242E5321-A62E-284C-AD8C-EB1F44A97A7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r="7788"/>
          <a:stretch/>
        </p:blipFill>
        <p:spPr>
          <a:xfrm>
            <a:off x="611436" y="6594976"/>
            <a:ext cx="3163382" cy="1913099"/>
          </a:xfrm>
          <a:prstGeom prst="rect">
            <a:avLst/>
          </a:prstGeom>
        </p:spPr>
      </p:pic>
      <p:pic>
        <p:nvPicPr>
          <p:cNvPr id="16" name="Picture 15">
            <a:extLst>
              <a:ext uri="{FF2B5EF4-FFF2-40B4-BE49-F238E27FC236}">
                <a16:creationId xmlns:a16="http://schemas.microsoft.com/office/drawing/2014/main" id="{9E8031B4-52C3-EC42-B7C0-9EEAA4BAE3C3}"/>
              </a:ext>
            </a:extLst>
          </p:cNvPr>
          <p:cNvPicPr>
            <a:picLocks noChangeAspect="1"/>
          </p:cNvPicPr>
          <p:nvPr/>
        </p:nvPicPr>
        <p:blipFill rotWithShape="1">
          <a:blip r:embed="rId7"/>
          <a:srcRect l="18700" t="12591" r="18994" b="9413"/>
          <a:stretch/>
        </p:blipFill>
        <p:spPr>
          <a:xfrm>
            <a:off x="625649" y="771172"/>
            <a:ext cx="2850325" cy="1984533"/>
          </a:xfrm>
          <a:prstGeom prst="rect">
            <a:avLst/>
          </a:prstGeom>
          <a:ln w="12700">
            <a:noFill/>
          </a:ln>
        </p:spPr>
      </p:pic>
      <p:pic>
        <p:nvPicPr>
          <p:cNvPr id="17" name="Picture 16" descr="A picture containing floor, wall, indoor, bedroom&#10;&#10;Description automatically generated">
            <a:extLst>
              <a:ext uri="{FF2B5EF4-FFF2-40B4-BE49-F238E27FC236}">
                <a16:creationId xmlns:a16="http://schemas.microsoft.com/office/drawing/2014/main" id="{11680719-A3FD-AB46-A35B-6A459A1E423E}"/>
              </a:ext>
            </a:extLst>
          </p:cNvPr>
          <p:cNvPicPr>
            <a:picLocks noChangeAspect="1"/>
          </p:cNvPicPr>
          <p:nvPr/>
        </p:nvPicPr>
        <p:blipFill rotWithShape="1">
          <a:blip r:embed="rId8"/>
          <a:srcRect l="34466" t="23925" r="26432" b="25904"/>
          <a:stretch/>
        </p:blipFill>
        <p:spPr>
          <a:xfrm>
            <a:off x="4115131" y="2846577"/>
            <a:ext cx="2665925" cy="1922797"/>
          </a:xfrm>
          <a:prstGeom prst="rect">
            <a:avLst/>
          </a:prstGeom>
          <a:ln w="38100">
            <a:noFill/>
          </a:ln>
        </p:spPr>
      </p:pic>
      <p:sp>
        <p:nvSpPr>
          <p:cNvPr id="26" name="Rectangle 25">
            <a:extLst>
              <a:ext uri="{FF2B5EF4-FFF2-40B4-BE49-F238E27FC236}">
                <a16:creationId xmlns:a16="http://schemas.microsoft.com/office/drawing/2014/main" id="{345994DA-5B46-294F-9C64-D8F182A221EB}"/>
              </a:ext>
            </a:extLst>
          </p:cNvPr>
          <p:cNvSpPr/>
          <p:nvPr/>
        </p:nvSpPr>
        <p:spPr>
          <a:xfrm>
            <a:off x="38100" y="771172"/>
            <a:ext cx="498184" cy="1984532"/>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15C2CB4-7D8A-8242-A1C2-B357BFA52480}"/>
              </a:ext>
            </a:extLst>
          </p:cNvPr>
          <p:cNvSpPr/>
          <p:nvPr/>
        </p:nvSpPr>
        <p:spPr>
          <a:xfrm>
            <a:off x="38100" y="6584647"/>
            <a:ext cx="498184" cy="1946682"/>
          </a:xfrm>
          <a:prstGeom prst="rect">
            <a:avLst/>
          </a:prstGeom>
          <a:solidFill>
            <a:srgbClr val="00A04D"/>
          </a:solidFill>
          <a:ln>
            <a:solidFill>
              <a:srgbClr val="00A0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9175814-C300-FF47-B9A9-9D14C689988A}"/>
              </a:ext>
            </a:extLst>
          </p:cNvPr>
          <p:cNvSpPr/>
          <p:nvPr/>
        </p:nvSpPr>
        <p:spPr>
          <a:xfrm>
            <a:off x="38100" y="2860524"/>
            <a:ext cx="498184" cy="1913100"/>
          </a:xfrm>
          <a:prstGeom prst="rect">
            <a:avLst/>
          </a:prstGeom>
          <a:solidFill>
            <a:srgbClr val="0C9195"/>
          </a:solidFill>
          <a:ln>
            <a:solidFill>
              <a:srgbClr val="0C9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text, indoor&#10;&#10;Description automatically generated">
            <a:extLst>
              <a:ext uri="{FF2B5EF4-FFF2-40B4-BE49-F238E27FC236}">
                <a16:creationId xmlns:a16="http://schemas.microsoft.com/office/drawing/2014/main" id="{5A320FE5-2715-624B-8813-6A1AC054E627}"/>
              </a:ext>
            </a:extLst>
          </p:cNvPr>
          <p:cNvPicPr>
            <a:picLocks noChangeAspect="1"/>
          </p:cNvPicPr>
          <p:nvPr/>
        </p:nvPicPr>
        <p:blipFill rotWithShape="1">
          <a:blip r:embed="rId9"/>
          <a:srcRect l="4288" t="5200" r="13120"/>
          <a:stretch/>
        </p:blipFill>
        <p:spPr>
          <a:xfrm>
            <a:off x="3849970" y="6616887"/>
            <a:ext cx="2931086" cy="1891188"/>
          </a:xfrm>
          <a:prstGeom prst="rect">
            <a:avLst/>
          </a:prstGeom>
          <a:ln w="38100">
            <a:noFill/>
          </a:ln>
        </p:spPr>
      </p:pic>
    </p:spTree>
    <p:extLst>
      <p:ext uri="{BB962C8B-B14F-4D97-AF65-F5344CB8AC3E}">
        <p14:creationId xmlns:p14="http://schemas.microsoft.com/office/powerpoint/2010/main" val="236193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C4F27F5-06A8-6D45-89B7-9042E12DD426}"/>
              </a:ext>
            </a:extLst>
          </p:cNvPr>
          <p:cNvSpPr txBox="1"/>
          <p:nvPr/>
        </p:nvSpPr>
        <p:spPr>
          <a:xfrm>
            <a:off x="330823" y="1262229"/>
            <a:ext cx="6196353" cy="1661993"/>
          </a:xfrm>
          <a:prstGeom prst="rect">
            <a:avLst/>
          </a:prstGeom>
          <a:noFill/>
        </p:spPr>
        <p:txBody>
          <a:bodyPr wrap="square">
            <a:spAutoFit/>
          </a:bodyPr>
          <a:lstStyle/>
          <a:p>
            <a:r>
              <a:rPr lang="en-US" sz="1200" b="0" dirty="0">
                <a:solidFill>
                  <a:schemeClr val="tx1"/>
                </a:solidFill>
                <a:latin typeface="Arial" panose="020B0604020202020204" pitchFamily="34" charset="0"/>
                <a:cs typeface="Arial" panose="020B0604020202020204" pitchFamily="34" charset="0"/>
              </a:rPr>
              <a:t>Flip books contain </a:t>
            </a:r>
            <a:r>
              <a:rPr lang="en-US" sz="1200" dirty="0">
                <a:solidFill>
                  <a:schemeClr val="tx1"/>
                </a:solidFill>
                <a:latin typeface="Arial" panose="020B0604020202020204" pitchFamily="34" charset="0"/>
                <a:cs typeface="Arial" panose="020B0604020202020204" pitchFamily="34" charset="0"/>
              </a:rPr>
              <a:t>visual materials to present to caregivers, with talking points for facilitators on the back. This is the main product in the package as it contains </a:t>
            </a:r>
            <a:r>
              <a:rPr lang="en-US" sz="1200" dirty="0">
                <a:latin typeface="Arial" panose="020B0604020202020204" pitchFamily="34" charset="0"/>
                <a:cs typeface="Arial" panose="020B0604020202020204" pitchFamily="34" charset="0"/>
              </a:rPr>
              <a:t>all the information facilitators need to orientate caregivers to the program, present different skills and support caregivers to practice the skills. </a:t>
            </a:r>
          </a:p>
          <a:p>
            <a:endParaRPr lang="en-US" sz="600" dirty="0">
              <a:latin typeface="Arial" panose="020B0604020202020204" pitchFamily="34" charset="0"/>
              <a:cs typeface="Arial" panose="020B0604020202020204" pitchFamily="34" charset="0"/>
            </a:endParaRPr>
          </a:p>
          <a:p>
            <a:r>
              <a:rPr lang="en-ZA" sz="1200" dirty="0">
                <a:effectLst/>
                <a:latin typeface="Helvetica Neue" panose="02000503000000020004" pitchFamily="2" charset="0"/>
              </a:rPr>
              <a:t>Two versions of each flip </a:t>
            </a:r>
            <a:r>
              <a:rPr lang="en-ZA" sz="1200">
                <a:effectLst/>
                <a:latin typeface="Helvetica Neue" panose="02000503000000020004" pitchFamily="2" charset="0"/>
              </a:rPr>
              <a:t>book are </a:t>
            </a:r>
            <a:r>
              <a:rPr lang="en-ZA" sz="1200" dirty="0">
                <a:effectLst/>
                <a:latin typeface="Helvetica Neue" panose="02000503000000020004" pitchFamily="2" charset="0"/>
              </a:rPr>
              <a:t>available: in each version the content is the same, but the images include families of different ethnic backgrounds. Teams should select the version with images that best suits their context. </a:t>
            </a:r>
          </a:p>
          <a:p>
            <a:endParaRPr lang="en-US" sz="1200" dirty="0">
              <a:solidFill>
                <a:schemeClr val="tx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1AC34C8-C0B3-504C-A31F-E10B6265C391}"/>
              </a:ext>
            </a:extLst>
          </p:cNvPr>
          <p:cNvPicPr>
            <a:picLocks noChangeAspect="1"/>
          </p:cNvPicPr>
          <p:nvPr/>
        </p:nvPicPr>
        <p:blipFill>
          <a:blip r:embed="rId2"/>
          <a:stretch>
            <a:fillRect/>
          </a:stretch>
        </p:blipFill>
        <p:spPr>
          <a:xfrm>
            <a:off x="223186" y="2940780"/>
            <a:ext cx="3143849" cy="2055734"/>
          </a:xfrm>
          <a:prstGeom prst="rect">
            <a:avLst/>
          </a:prstGeom>
        </p:spPr>
      </p:pic>
      <p:pic>
        <p:nvPicPr>
          <p:cNvPr id="20" name="Picture 19" descr="Graphical user interface, website&#10;&#10;Description automatically generated">
            <a:extLst>
              <a:ext uri="{FF2B5EF4-FFF2-40B4-BE49-F238E27FC236}">
                <a16:creationId xmlns:a16="http://schemas.microsoft.com/office/drawing/2014/main" id="{642C381D-8028-7243-93D7-0EAC35BE48B4}"/>
              </a:ext>
            </a:extLst>
          </p:cNvPr>
          <p:cNvPicPr>
            <a:picLocks noChangeAspect="1"/>
          </p:cNvPicPr>
          <p:nvPr/>
        </p:nvPicPr>
        <p:blipFill rotWithShape="1">
          <a:blip r:embed="rId3"/>
          <a:srcRect t="2943"/>
          <a:stretch/>
        </p:blipFill>
        <p:spPr>
          <a:xfrm>
            <a:off x="3448112" y="2969976"/>
            <a:ext cx="3092091" cy="2026538"/>
          </a:xfrm>
          <a:prstGeom prst="rect">
            <a:avLst/>
          </a:prstGeom>
        </p:spPr>
      </p:pic>
      <p:sp>
        <p:nvSpPr>
          <p:cNvPr id="7" name="TextBox 6">
            <a:extLst>
              <a:ext uri="{FF2B5EF4-FFF2-40B4-BE49-F238E27FC236}">
                <a16:creationId xmlns:a16="http://schemas.microsoft.com/office/drawing/2014/main" id="{1255E299-F5DE-FE42-956E-9F9A85CB2945}"/>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10</a:t>
            </a:r>
          </a:p>
        </p:txBody>
      </p:sp>
      <p:sp>
        <p:nvSpPr>
          <p:cNvPr id="2" name="TextBox 1">
            <a:extLst>
              <a:ext uri="{FF2B5EF4-FFF2-40B4-BE49-F238E27FC236}">
                <a16:creationId xmlns:a16="http://schemas.microsoft.com/office/drawing/2014/main" id="{C683A3F4-2220-6344-9364-4EF1568F5F55}"/>
              </a:ext>
            </a:extLst>
          </p:cNvPr>
          <p:cNvSpPr txBox="1"/>
          <p:nvPr/>
        </p:nvSpPr>
        <p:spPr>
          <a:xfrm>
            <a:off x="1610110" y="2752739"/>
            <a:ext cx="75854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Version 1:</a:t>
            </a:r>
          </a:p>
        </p:txBody>
      </p:sp>
      <p:sp>
        <p:nvSpPr>
          <p:cNvPr id="9" name="TextBox 8">
            <a:extLst>
              <a:ext uri="{FF2B5EF4-FFF2-40B4-BE49-F238E27FC236}">
                <a16:creationId xmlns:a16="http://schemas.microsoft.com/office/drawing/2014/main" id="{E4BE1FAD-FC8A-7F4C-9556-FAECC9566A85}"/>
              </a:ext>
            </a:extLst>
          </p:cNvPr>
          <p:cNvSpPr txBox="1"/>
          <p:nvPr/>
        </p:nvSpPr>
        <p:spPr>
          <a:xfrm>
            <a:off x="4489347" y="2761617"/>
            <a:ext cx="758541"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Version 2:</a:t>
            </a:r>
          </a:p>
        </p:txBody>
      </p:sp>
      <p:sp>
        <p:nvSpPr>
          <p:cNvPr id="11" name="TextBox 10">
            <a:extLst>
              <a:ext uri="{FF2B5EF4-FFF2-40B4-BE49-F238E27FC236}">
                <a16:creationId xmlns:a16="http://schemas.microsoft.com/office/drawing/2014/main" id="{AA2A0A72-2CE5-014B-9108-630DCF066DAB}"/>
              </a:ext>
            </a:extLst>
          </p:cNvPr>
          <p:cNvSpPr txBox="1"/>
          <p:nvPr/>
        </p:nvSpPr>
        <p:spPr>
          <a:xfrm>
            <a:off x="330823" y="5091348"/>
            <a:ext cx="6196353" cy="1384995"/>
          </a:xfrm>
          <a:prstGeom prst="rect">
            <a:avLst/>
          </a:prstGeom>
          <a:noFill/>
        </p:spPr>
        <p:txBody>
          <a:bodyPr wrap="square">
            <a:spAutoFit/>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745FE72-AA64-C443-AA98-4759AB96723A}"/>
              </a:ext>
            </a:extLst>
          </p:cNvPr>
          <p:cNvSpPr txBox="1"/>
          <p:nvPr/>
        </p:nvSpPr>
        <p:spPr>
          <a:xfrm>
            <a:off x="353559" y="5156710"/>
            <a:ext cx="6189107" cy="4431983"/>
          </a:xfrm>
          <a:prstGeom prst="rect">
            <a:avLst/>
          </a:prstGeom>
          <a:noFill/>
        </p:spPr>
        <p:txBody>
          <a:bodyPr wrap="square">
            <a:spAutoFit/>
          </a:bodyPr>
          <a:lstStyle/>
          <a:p>
            <a:r>
              <a:rPr lang="en-US" sz="1200" dirty="0">
                <a:solidFill>
                  <a:schemeClr val="tx1"/>
                </a:solidFill>
                <a:latin typeface="Arial" panose="020B0604020202020204" pitchFamily="34" charset="0"/>
                <a:cs typeface="Arial" panose="020B0604020202020204" pitchFamily="34" charset="0"/>
              </a:rPr>
              <a:t>Flip books vary in length to accompany different meeting frequencies. Teams can select a flip book (options listed below) to correspond with the number of meetings they are able to have with caregivers:</a:t>
            </a:r>
          </a:p>
          <a:p>
            <a:endParaRPr lang="en-US" sz="600" dirty="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6-session flip book (content delivered over 6 meetings)</a:t>
            </a:r>
          </a:p>
          <a:p>
            <a:pPr marL="628650" lvl="1"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5</a:t>
            </a:r>
            <a:r>
              <a:rPr lang="en-US" sz="1200" dirty="0">
                <a:latin typeface="Arial" panose="020B0604020202020204" pitchFamily="34" charset="0"/>
                <a:cs typeface="Arial" panose="020B0604020202020204" pitchFamily="34" charset="0"/>
              </a:rPr>
              <a:t>-</a:t>
            </a:r>
            <a:r>
              <a:rPr lang="en-US" sz="1200" dirty="0">
                <a:solidFill>
                  <a:schemeClr val="tx1"/>
                </a:solidFill>
                <a:latin typeface="Arial" panose="020B0604020202020204" pitchFamily="34" charset="0"/>
                <a:cs typeface="Arial" panose="020B0604020202020204" pitchFamily="34" charset="0"/>
              </a:rPr>
              <a:t>session flip book </a:t>
            </a:r>
            <a:r>
              <a:rPr lang="en-US" sz="1200" dirty="0">
                <a:latin typeface="Arial" panose="020B0604020202020204" pitchFamily="34" charset="0"/>
                <a:cs typeface="Arial" panose="020B0604020202020204" pitchFamily="34" charset="0"/>
              </a:rPr>
              <a:t>(content delivered over 5 meetings)</a:t>
            </a: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4-session flip book (content delivered over 4 meetings)</a:t>
            </a: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3-session flip book (content delivered over 3 meetings)</a:t>
            </a:r>
          </a:p>
          <a:p>
            <a:pPr marL="628650" lvl="1"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2-session flip book (content delivered over 2 meetings)</a:t>
            </a: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flip books prompt facilitators to present each session using the following format:</a:t>
            </a:r>
          </a:p>
          <a:p>
            <a:pPr marL="685800" lvl="1" indent="-228600">
              <a:buAutoNum type="arabicParenR"/>
            </a:pPr>
            <a:r>
              <a:rPr lang="en-US" sz="1200" dirty="0">
                <a:latin typeface="Arial" panose="020B0604020202020204" pitchFamily="34" charset="0"/>
                <a:cs typeface="Arial" panose="020B0604020202020204" pitchFamily="34" charset="0"/>
              </a:rPr>
              <a:t>Welcome / greeting</a:t>
            </a:r>
          </a:p>
          <a:p>
            <a:pPr marL="685800" lvl="1" indent="-228600">
              <a:buAutoNum type="arabicParenR"/>
            </a:pPr>
            <a:r>
              <a:rPr lang="en-US" sz="1200" dirty="0">
                <a:latin typeface="Arial" panose="020B0604020202020204" pitchFamily="34" charset="0"/>
                <a:cs typeface="Arial" panose="020B0604020202020204" pitchFamily="34" charset="0"/>
              </a:rPr>
              <a:t>Check-in (how things have gone since they last met)</a:t>
            </a:r>
          </a:p>
          <a:p>
            <a:pPr marL="685800" lvl="1" indent="-228600">
              <a:buAutoNum type="arabicParenR"/>
            </a:pPr>
            <a:r>
              <a:rPr lang="en-US" sz="1200" dirty="0">
                <a:latin typeface="Arial" panose="020B0604020202020204" pitchFamily="34" charset="0"/>
                <a:cs typeface="Arial" panose="020B0604020202020204" pitchFamily="34" charset="0"/>
              </a:rPr>
              <a:t>Recap of the previous session’s content</a:t>
            </a:r>
          </a:p>
          <a:p>
            <a:pPr marL="685800" lvl="1" indent="-228600">
              <a:buAutoNum type="arabicParenR"/>
            </a:pPr>
            <a:r>
              <a:rPr lang="en-US" sz="1200" dirty="0">
                <a:latin typeface="Arial" panose="020B0604020202020204" pitchFamily="34" charset="0"/>
                <a:cs typeface="Arial" panose="020B0604020202020204" pitchFamily="34" charset="0"/>
              </a:rPr>
              <a:t>Introduction of new content (includes demonstrations and practice opportunity)</a:t>
            </a:r>
          </a:p>
          <a:p>
            <a:pPr marL="685800" lvl="1" indent="-228600">
              <a:buAutoNum type="arabicParenR"/>
            </a:pPr>
            <a:r>
              <a:rPr lang="en-US" sz="1200" dirty="0">
                <a:latin typeface="Arial" panose="020B0604020202020204" pitchFamily="34" charset="0"/>
                <a:cs typeface="Arial" panose="020B0604020202020204" pitchFamily="34" charset="0"/>
              </a:rPr>
              <a:t>Summary of key messages</a:t>
            </a:r>
          </a:p>
          <a:p>
            <a:pPr marL="685800" lvl="1" indent="-228600">
              <a:buAutoNum type="arabicParenR"/>
            </a:pPr>
            <a:r>
              <a:rPr lang="en-US" sz="1200" dirty="0">
                <a:latin typeface="Arial" panose="020B0604020202020204" pitchFamily="34" charset="0"/>
                <a:cs typeface="Arial" panose="020B0604020202020204" pitchFamily="34" charset="0"/>
              </a:rPr>
              <a:t>Reflections and commitments</a:t>
            </a: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flip books can be used with caregivers in one-on-one consultations or small group meetings. One-on-one visits should last no more than 60 minutes. Group sessions should last between 45-90 minutes, depending on the size of the group. </a:t>
            </a: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It is strongly recommended that, where possible, the 6-session flip book or 5-session flip book is used, as this will provide caregivers with the most in-depth knowledge of read-at-home activities, and sufficient opportunity to practice and assimilate the skills. </a:t>
            </a:r>
          </a:p>
        </p:txBody>
      </p:sp>
      <p:sp>
        <p:nvSpPr>
          <p:cNvPr id="12" name="Rectangle 11">
            <a:extLst>
              <a:ext uri="{FF2B5EF4-FFF2-40B4-BE49-F238E27FC236}">
                <a16:creationId xmlns:a16="http://schemas.microsoft.com/office/drawing/2014/main" id="{E0BF8069-B04D-3A43-A1FD-956A7295A5C8}"/>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DB9841-65A6-684C-9B0E-B3A23AA5C987}"/>
              </a:ext>
            </a:extLst>
          </p:cNvPr>
          <p:cNvSpPr txBox="1"/>
          <p:nvPr/>
        </p:nvSpPr>
        <p:spPr>
          <a:xfrm>
            <a:off x="240307" y="481656"/>
            <a:ext cx="1766830"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Flip books:</a:t>
            </a:r>
          </a:p>
        </p:txBody>
      </p:sp>
    </p:spTree>
    <p:extLst>
      <p:ext uri="{BB962C8B-B14F-4D97-AF65-F5344CB8AC3E}">
        <p14:creationId xmlns:p14="http://schemas.microsoft.com/office/powerpoint/2010/main" val="338439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C4F27F5-06A8-6D45-89B7-9042E12DD426}"/>
              </a:ext>
            </a:extLst>
          </p:cNvPr>
          <p:cNvSpPr txBox="1"/>
          <p:nvPr/>
        </p:nvSpPr>
        <p:spPr>
          <a:xfrm>
            <a:off x="330823" y="1362538"/>
            <a:ext cx="6196353" cy="2308324"/>
          </a:xfrm>
          <a:prstGeom prst="rect">
            <a:avLst/>
          </a:prstGeom>
          <a:noFill/>
        </p:spPr>
        <p:txBody>
          <a:bodyPr wrap="square">
            <a:spAutoFit/>
          </a:bodyPr>
          <a:lstStyle/>
          <a:p>
            <a:r>
              <a:rPr lang="en-US" sz="1200" b="0" dirty="0">
                <a:solidFill>
                  <a:schemeClr val="tx1"/>
                </a:solidFill>
                <a:latin typeface="Arial" panose="020B0604020202020204" pitchFamily="34" charset="0"/>
                <a:cs typeface="Arial" panose="020B0604020202020204" pitchFamily="34" charset="0"/>
              </a:rPr>
              <a:t>The table below outlines important considerations for teams planning to use the flip books.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255E299-F5DE-FE42-956E-9F9A85CB2945}"/>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11</a:t>
            </a:r>
          </a:p>
        </p:txBody>
      </p:sp>
      <p:sp>
        <p:nvSpPr>
          <p:cNvPr id="11" name="TextBox 10">
            <a:extLst>
              <a:ext uri="{FF2B5EF4-FFF2-40B4-BE49-F238E27FC236}">
                <a16:creationId xmlns:a16="http://schemas.microsoft.com/office/drawing/2014/main" id="{AA2A0A72-2CE5-014B-9108-630DCF066DAB}"/>
              </a:ext>
            </a:extLst>
          </p:cNvPr>
          <p:cNvSpPr txBox="1"/>
          <p:nvPr/>
        </p:nvSpPr>
        <p:spPr>
          <a:xfrm>
            <a:off x="330823" y="5091348"/>
            <a:ext cx="6196353" cy="1384995"/>
          </a:xfrm>
          <a:prstGeom prst="rect">
            <a:avLst/>
          </a:prstGeom>
          <a:noFill/>
        </p:spPr>
        <p:txBody>
          <a:bodyPr wrap="square">
            <a:spAutoFit/>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solidFill>
                <a:schemeClr val="tx1"/>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CD1E67C1-FAE1-AF4A-8003-66D31C66CA61}"/>
              </a:ext>
            </a:extLst>
          </p:cNvPr>
          <p:cNvGraphicFramePr>
            <a:graphicFrameLocks noGrp="1"/>
          </p:cNvGraphicFramePr>
          <p:nvPr>
            <p:extLst>
              <p:ext uri="{D42A27DB-BD31-4B8C-83A1-F6EECF244321}">
                <p14:modId xmlns:p14="http://schemas.microsoft.com/office/powerpoint/2010/main" val="184997197"/>
              </p:ext>
            </p:extLst>
          </p:nvPr>
        </p:nvGraphicFramePr>
        <p:xfrm>
          <a:off x="369760" y="1890025"/>
          <a:ext cx="6087904" cy="7543800"/>
        </p:xfrm>
        <a:graphic>
          <a:graphicData uri="http://schemas.openxmlformats.org/drawingml/2006/table">
            <a:tbl>
              <a:tblPr>
                <a:tableStyleId>{5C22544A-7EE6-4342-B048-85BDC9FD1C3A}</a:tableStyleId>
              </a:tblPr>
              <a:tblGrid>
                <a:gridCol w="1145275">
                  <a:extLst>
                    <a:ext uri="{9D8B030D-6E8A-4147-A177-3AD203B41FA5}">
                      <a16:colId xmlns:a16="http://schemas.microsoft.com/office/drawing/2014/main" val="351859942"/>
                    </a:ext>
                  </a:extLst>
                </a:gridCol>
                <a:gridCol w="4942629">
                  <a:extLst>
                    <a:ext uri="{9D8B030D-6E8A-4147-A177-3AD203B41FA5}">
                      <a16:colId xmlns:a16="http://schemas.microsoft.com/office/drawing/2014/main" val="388263725"/>
                    </a:ext>
                  </a:extLst>
                </a:gridCol>
              </a:tblGrid>
              <a:tr h="467145">
                <a:tc>
                  <a:txBody>
                    <a:bodyPr/>
                    <a:lstStyle/>
                    <a:p>
                      <a:r>
                        <a:rPr lang="en-US" sz="1100" b="1" dirty="0">
                          <a:solidFill>
                            <a:srgbClr val="032740"/>
                          </a:solidFill>
                          <a:latin typeface="Century Gothic" panose="020B0502020202020204" pitchFamily="34" charset="0"/>
                          <a:cs typeface="Arial" panose="020B0604020202020204" pitchFamily="34" charset="0"/>
                        </a:rPr>
                        <a:t>ADAPTATION</a:t>
                      </a: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US" sz="1100" b="1" dirty="0">
                          <a:latin typeface="Arial" panose="020B0604020202020204" pitchFamily="34" charset="0"/>
                          <a:cs typeface="Arial" panose="020B0604020202020204" pitchFamily="34" charset="0"/>
                        </a:rPr>
                        <a:t>Conduct a careful review of the flip book content, to identify if any messages or imagery requires adaptation. </a:t>
                      </a:r>
                      <a:r>
                        <a:rPr lang="en-US" sz="1100" dirty="0">
                          <a:latin typeface="Arial" panose="020B0604020202020204" pitchFamily="34" charset="0"/>
                          <a:cs typeface="Arial" panose="020B0604020202020204" pitchFamily="34" charset="0"/>
                        </a:rPr>
                        <a:t>For example, messages about making eye contact during reading activities might not be culturally appropriate in all settings, in which case this message can be omitted. </a:t>
                      </a:r>
                    </a:p>
                    <a:p>
                      <a:endParaRPr lang="en-US" sz="7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If any content is added or removed, take care to update the page numbers accordingly. </a:t>
                      </a: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160076397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rgbClr val="032740"/>
                          </a:solidFill>
                          <a:latin typeface="Century Gothic" panose="020B0502020202020204" pitchFamily="34" charset="0"/>
                          <a:cs typeface="Arial" panose="020B0604020202020204" pitchFamily="34" charset="0"/>
                        </a:rPr>
                        <a:t>TRANSLATION</a:t>
                      </a: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US" sz="1100" b="1" dirty="0">
                          <a:latin typeface="Arial" panose="020B0604020202020204" pitchFamily="34" charset="0"/>
                          <a:cs typeface="Arial" panose="020B0604020202020204" pitchFamily="34" charset="0"/>
                        </a:rPr>
                        <a:t>All flip book content should be translated so that it can be presented to caregivers in a language that they understand. </a:t>
                      </a:r>
                      <a:r>
                        <a:rPr lang="en-US" sz="1100" b="0" dirty="0">
                          <a:latin typeface="Arial" panose="020B0604020202020204" pitchFamily="34" charset="0"/>
                          <a:cs typeface="Arial" panose="020B0604020202020204" pitchFamily="34" charset="0"/>
                        </a:rPr>
                        <a:t>Having translated flip books (as opposed to facilitators translating as they conduct sessions) helps to standardize the delivery of program messages. </a:t>
                      </a:r>
                    </a:p>
                    <a:p>
                      <a:endParaRPr lang="en-US" sz="7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Sufficient time should be allocated to translation, with opportunity to review the accuracy of translations before printing the final versions. Where possible, involve facilitators in the review process, as this will help them to become familiar with the content.</a:t>
                      </a:r>
                    </a:p>
                    <a:p>
                      <a:endParaRPr lang="en-US" sz="7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Once translations have been completed, make sure that the formatting of each page matches the English template as closely as possible. </a:t>
                      </a: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260450002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rgbClr val="032740"/>
                          </a:solidFill>
                          <a:latin typeface="Century Gothic" panose="020B0502020202020204" pitchFamily="34" charset="0"/>
                          <a:cs typeface="Arial" panose="020B0604020202020204" pitchFamily="34" charset="0"/>
                        </a:rPr>
                        <a:t>PRINTING INSTRUCTIONS</a:t>
                      </a: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PAPER: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Paper size: </a:t>
                      </a:r>
                      <a:r>
                        <a:rPr lang="en-US" sz="1100" dirty="0">
                          <a:latin typeface="Arial" panose="020B0604020202020204" pitchFamily="34" charset="0"/>
                          <a:cs typeface="Arial" panose="020B0604020202020204" pitchFamily="34" charset="0"/>
                        </a:rPr>
                        <a:t>A4 or A3. An A4 size flip book is suitable for one-on-one sessions, whereas larger flip books (A3 size) improves visibility for caregivers during group meetings.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Paper type: </a:t>
                      </a:r>
                      <a:r>
                        <a:rPr lang="en-US" sz="1100" dirty="0">
                          <a:latin typeface="Arial" panose="020B0604020202020204" pitchFamily="34" charset="0"/>
                          <a:cs typeface="Arial" panose="020B0604020202020204" pitchFamily="34" charset="0"/>
                        </a:rPr>
                        <a:t>Use a thicker type of paper (170 </a:t>
                      </a:r>
                      <a:r>
                        <a:rPr lang="en-US" sz="1100" dirty="0" err="1">
                          <a:latin typeface="Arial" panose="020B0604020202020204" pitchFamily="34" charset="0"/>
                          <a:cs typeface="Arial" panose="020B0604020202020204" pitchFamily="34" charset="0"/>
                        </a:rPr>
                        <a:t>gsm</a:t>
                      </a:r>
                      <a:r>
                        <a:rPr lang="en-US" sz="1100" dirty="0">
                          <a:latin typeface="Arial" panose="020B0604020202020204" pitchFamily="34" charset="0"/>
                          <a:cs typeface="Arial" panose="020B0604020202020204" pitchFamily="34" charset="0"/>
                        </a:rPr>
                        <a:t> or more) and laminate the front and back pages for durability. Make sure that the thickness of the paper is suitable for double-sided printing.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PRINTING REQUIREMENTS: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Flip books should be printed </a:t>
                      </a:r>
                      <a:r>
                        <a:rPr lang="en-US" sz="1100" b="1" dirty="0">
                          <a:latin typeface="Arial" panose="020B0604020202020204" pitchFamily="34" charset="0"/>
                          <a:cs typeface="Arial" panose="020B0604020202020204" pitchFamily="34" charset="0"/>
                        </a:rPr>
                        <a:t>in </a:t>
                      </a:r>
                      <a:r>
                        <a:rPr lang="en-US" sz="1100" b="1" dirty="0" err="1">
                          <a:latin typeface="Arial" panose="020B0604020202020204" pitchFamily="34" charset="0"/>
                          <a:cs typeface="Arial" panose="020B0604020202020204" pitchFamily="34" charset="0"/>
                        </a:rPr>
                        <a:t>colour</a:t>
                      </a:r>
                      <a:r>
                        <a:rPr lang="en-US" sz="1100" b="1" dirty="0">
                          <a:latin typeface="Arial" panose="020B0604020202020204" pitchFamily="34" charset="0"/>
                          <a:cs typeface="Arial" panose="020B0604020202020204" pitchFamily="34" charset="0"/>
                        </a:rPr>
                        <a:t>, double-sided </a:t>
                      </a:r>
                      <a:r>
                        <a:rPr lang="en-US" sz="1100" b="0" dirty="0">
                          <a:latin typeface="Arial" panose="020B0604020202020204" pitchFamily="34" charset="0"/>
                          <a:cs typeface="Arial" panose="020B0604020202020204" pitchFamily="34" charset="0"/>
                        </a:rPr>
                        <a:t>(flip on long edge).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C00000"/>
                          </a:solidFill>
                          <a:latin typeface="Arial" panose="020B0604020202020204" pitchFamily="34" charset="0"/>
                          <a:cs typeface="Arial" panose="020B0604020202020204" pitchFamily="34" charset="0"/>
                        </a:rPr>
                        <a:t>NB: Print in </a:t>
                      </a:r>
                      <a:r>
                        <a:rPr lang="en-US" sz="1200" b="1" dirty="0">
                          <a:solidFill>
                            <a:srgbClr val="C00000"/>
                          </a:solidFill>
                          <a:latin typeface="Arial" panose="020B0604020202020204" pitchFamily="34" charset="0"/>
                          <a:cs typeface="Arial" panose="020B0604020202020204" pitchFamily="34" charset="0"/>
                        </a:rPr>
                        <a:t>landscape</a:t>
                      </a:r>
                      <a:r>
                        <a:rPr lang="en-US" sz="1200" dirty="0">
                          <a:solidFill>
                            <a:srgbClr val="C00000"/>
                          </a:solidFill>
                          <a:latin typeface="Arial" panose="020B0604020202020204" pitchFamily="34" charset="0"/>
                          <a:cs typeface="Arial" panose="020B0604020202020204" pitchFamily="34" charset="0"/>
                        </a:rPr>
                        <a:t> with pages facing in </a:t>
                      </a:r>
                      <a:r>
                        <a:rPr lang="en-US" sz="1200" b="1" dirty="0">
                          <a:solidFill>
                            <a:srgbClr val="C00000"/>
                          </a:solidFill>
                          <a:latin typeface="Arial" panose="020B0604020202020204" pitchFamily="34" charset="0"/>
                          <a:cs typeface="Arial" panose="020B0604020202020204" pitchFamily="34" charset="0"/>
                        </a:rPr>
                        <a:t>opposite directions</a:t>
                      </a:r>
                      <a:r>
                        <a:rPr lang="en-US" sz="1200" dirty="0">
                          <a:solidFill>
                            <a:srgbClr val="C00000"/>
                          </a:solidFill>
                          <a:latin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latin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latin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BINDING:</a:t>
                      </a:r>
                      <a:r>
                        <a:rPr lang="en-US" sz="1100" b="0" dirty="0">
                          <a:latin typeface="Arial" panose="020B0604020202020204" pitchFamily="34" charset="0"/>
                          <a:cs typeface="Arial" panose="020B0604020202020204" pitchFamily="34" charset="0"/>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Flip books should be bound in landscape on the top (long edge) of the page, using a durable spiral binding:</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00" dirty="0">
                        <a:latin typeface="Arial" panose="020B0604020202020204" pitchFamily="34" charset="0"/>
                        <a:cs typeface="Arial" panose="020B0604020202020204" pitchFamily="34" charset="0"/>
                      </a:endParaRP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2544145820"/>
                  </a:ext>
                </a:extLst>
              </a:tr>
            </a:tbl>
          </a:graphicData>
        </a:graphic>
      </p:graphicFrame>
      <p:pic>
        <p:nvPicPr>
          <p:cNvPr id="14" name="Picture 13" descr="Shape, polygon&#10;&#10;Description automatically generated">
            <a:extLst>
              <a:ext uri="{FF2B5EF4-FFF2-40B4-BE49-F238E27FC236}">
                <a16:creationId xmlns:a16="http://schemas.microsoft.com/office/drawing/2014/main" id="{B2D04538-BC01-6942-9E28-EB01BD100CA0}"/>
              </a:ext>
            </a:extLst>
          </p:cNvPr>
          <p:cNvPicPr>
            <a:picLocks noChangeAspect="1"/>
          </p:cNvPicPr>
          <p:nvPr/>
        </p:nvPicPr>
        <p:blipFill>
          <a:blip r:embed="rId2"/>
          <a:stretch>
            <a:fillRect/>
          </a:stretch>
        </p:blipFill>
        <p:spPr>
          <a:xfrm>
            <a:off x="3390203" y="8828682"/>
            <a:ext cx="680288" cy="517088"/>
          </a:xfrm>
          <a:prstGeom prst="rect">
            <a:avLst/>
          </a:prstGeom>
        </p:spPr>
      </p:pic>
      <p:pic>
        <p:nvPicPr>
          <p:cNvPr id="8" name="Picture 7" descr="Diagram&#10;&#10;Description automatically generated">
            <a:extLst>
              <a:ext uri="{FF2B5EF4-FFF2-40B4-BE49-F238E27FC236}">
                <a16:creationId xmlns:a16="http://schemas.microsoft.com/office/drawing/2014/main" id="{BAD26862-5217-B84D-B54C-7E73842B2D05}"/>
              </a:ext>
            </a:extLst>
          </p:cNvPr>
          <p:cNvPicPr>
            <a:picLocks noChangeAspect="1"/>
          </p:cNvPicPr>
          <p:nvPr/>
        </p:nvPicPr>
        <p:blipFill>
          <a:blip r:embed="rId3"/>
          <a:stretch>
            <a:fillRect/>
          </a:stretch>
        </p:blipFill>
        <p:spPr>
          <a:xfrm>
            <a:off x="2780089" y="6928993"/>
            <a:ext cx="1900516" cy="1490551"/>
          </a:xfrm>
          <a:prstGeom prst="rect">
            <a:avLst/>
          </a:prstGeom>
        </p:spPr>
      </p:pic>
      <p:sp>
        <p:nvSpPr>
          <p:cNvPr id="10" name="Rectangle 9">
            <a:extLst>
              <a:ext uri="{FF2B5EF4-FFF2-40B4-BE49-F238E27FC236}">
                <a16:creationId xmlns:a16="http://schemas.microsoft.com/office/drawing/2014/main" id="{A262F62A-144C-DF49-B843-860C8171F230}"/>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1D85E82-0971-874C-8350-F598AFF89311}"/>
              </a:ext>
            </a:extLst>
          </p:cNvPr>
          <p:cNvSpPr txBox="1"/>
          <p:nvPr/>
        </p:nvSpPr>
        <p:spPr>
          <a:xfrm>
            <a:off x="240307" y="481656"/>
            <a:ext cx="1766830"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Flip books:</a:t>
            </a:r>
          </a:p>
        </p:txBody>
      </p:sp>
    </p:spTree>
    <p:extLst>
      <p:ext uri="{BB962C8B-B14F-4D97-AF65-F5344CB8AC3E}">
        <p14:creationId xmlns:p14="http://schemas.microsoft.com/office/powerpoint/2010/main" val="101832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55E299-F5DE-FE42-956E-9F9A85CB2945}"/>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12</a:t>
            </a:r>
          </a:p>
        </p:txBody>
      </p:sp>
      <p:sp>
        <p:nvSpPr>
          <p:cNvPr id="11" name="TextBox 10">
            <a:extLst>
              <a:ext uri="{FF2B5EF4-FFF2-40B4-BE49-F238E27FC236}">
                <a16:creationId xmlns:a16="http://schemas.microsoft.com/office/drawing/2014/main" id="{AA2A0A72-2CE5-014B-9108-630DCF066DAB}"/>
              </a:ext>
            </a:extLst>
          </p:cNvPr>
          <p:cNvSpPr txBox="1"/>
          <p:nvPr/>
        </p:nvSpPr>
        <p:spPr>
          <a:xfrm>
            <a:off x="330823" y="5091348"/>
            <a:ext cx="6196353" cy="1384995"/>
          </a:xfrm>
          <a:prstGeom prst="rect">
            <a:avLst/>
          </a:prstGeom>
          <a:noFill/>
        </p:spPr>
        <p:txBody>
          <a:bodyPr wrap="square">
            <a:spAutoFit/>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solidFill>
                <a:schemeClr val="tx1"/>
              </a:solidFill>
              <a:latin typeface="Arial" panose="020B0604020202020204" pitchFamily="34" charset="0"/>
              <a:cs typeface="Arial" panose="020B0604020202020204" pitchFamily="34" charset="0"/>
            </a:endParaRPr>
          </a:p>
        </p:txBody>
      </p:sp>
      <p:graphicFrame>
        <p:nvGraphicFramePr>
          <p:cNvPr id="3" name="Table 3">
            <a:extLst>
              <a:ext uri="{FF2B5EF4-FFF2-40B4-BE49-F238E27FC236}">
                <a16:creationId xmlns:a16="http://schemas.microsoft.com/office/drawing/2014/main" id="{CD1E67C1-FAE1-AF4A-8003-66D31C66CA61}"/>
              </a:ext>
            </a:extLst>
          </p:cNvPr>
          <p:cNvGraphicFramePr>
            <a:graphicFrameLocks noGrp="1"/>
          </p:cNvGraphicFramePr>
          <p:nvPr>
            <p:extLst>
              <p:ext uri="{D42A27DB-BD31-4B8C-83A1-F6EECF244321}">
                <p14:modId xmlns:p14="http://schemas.microsoft.com/office/powerpoint/2010/main" val="1975582350"/>
              </p:ext>
            </p:extLst>
          </p:nvPr>
        </p:nvGraphicFramePr>
        <p:xfrm>
          <a:off x="369760" y="1620069"/>
          <a:ext cx="6087904" cy="7985760"/>
        </p:xfrm>
        <a:graphic>
          <a:graphicData uri="http://schemas.openxmlformats.org/drawingml/2006/table">
            <a:tbl>
              <a:tblPr>
                <a:tableStyleId>{5C22544A-7EE6-4342-B048-85BDC9FD1C3A}</a:tableStyleId>
              </a:tblPr>
              <a:tblGrid>
                <a:gridCol w="1145275">
                  <a:extLst>
                    <a:ext uri="{9D8B030D-6E8A-4147-A177-3AD203B41FA5}">
                      <a16:colId xmlns:a16="http://schemas.microsoft.com/office/drawing/2014/main" val="351859942"/>
                    </a:ext>
                  </a:extLst>
                </a:gridCol>
                <a:gridCol w="4942629">
                  <a:extLst>
                    <a:ext uri="{9D8B030D-6E8A-4147-A177-3AD203B41FA5}">
                      <a16:colId xmlns:a16="http://schemas.microsoft.com/office/drawing/2014/main" val="388263725"/>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rgbClr val="032740"/>
                          </a:solidFill>
                          <a:latin typeface="Century Gothic" panose="020B0502020202020204" pitchFamily="34" charset="0"/>
                          <a:cs typeface="Arial" panose="020B0604020202020204" pitchFamily="34" charset="0"/>
                        </a:rPr>
                        <a:t>TRAINING</a:t>
                      </a: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Prior to implementation, facilitators should receive training in how to use the flip books and conduct sessions with caregivers. For the training, trainers can use the </a:t>
                      </a:r>
                      <a:r>
                        <a:rPr lang="en-US" sz="1100" b="1" dirty="0">
                          <a:latin typeface="Arial" panose="020B0604020202020204" pitchFamily="34" charset="0"/>
                          <a:cs typeface="Arial" panose="020B0604020202020204" pitchFamily="34" charset="0"/>
                        </a:rPr>
                        <a:t>6-session version of the flipbook </a:t>
                      </a:r>
                      <a:r>
                        <a:rPr lang="en-US" sz="1100" b="0" dirty="0">
                          <a:latin typeface="Arial" panose="020B0604020202020204" pitchFamily="34" charset="0"/>
                          <a:cs typeface="Arial" panose="020B0604020202020204" pitchFamily="34" charset="0"/>
                        </a:rPr>
                        <a:t>as this covers all program content in detail</a:t>
                      </a:r>
                      <a:r>
                        <a:rPr lang="en-US" sz="11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Training for facilitators should:</a:t>
                      </a:r>
                    </a:p>
                    <a:p>
                      <a:endParaRPr lang="en-US"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Provide an overview of the project, materials and activities. </a:t>
                      </a:r>
                    </a:p>
                    <a:p>
                      <a:pPr marL="0" indent="0">
                        <a:buFont typeface="Arial" panose="020B0604020202020204" pitchFamily="34" charset="0"/>
                        <a:buNone/>
                      </a:pPr>
                      <a:endParaRPr lang="en-US"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Include a close review of all content areas:</a:t>
                      </a:r>
                    </a:p>
                    <a:p>
                      <a:pPr marL="171450" indent="-171450">
                        <a:buFont typeface="Arial" panose="020B0604020202020204" pitchFamily="34" charset="0"/>
                        <a:buChar char="•"/>
                      </a:pPr>
                      <a:endParaRPr lang="en-US" sz="300" dirty="0">
                        <a:latin typeface="Arial" panose="020B0604020202020204" pitchFamily="34" charset="0"/>
                        <a:cs typeface="Arial" panose="020B0604020202020204" pitchFamily="34" charset="0"/>
                      </a:endParaRPr>
                    </a:p>
                    <a:p>
                      <a:pPr marL="5143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Introduction for caregivers</a:t>
                      </a:r>
                    </a:p>
                    <a:p>
                      <a:pPr marL="5143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Before the Story techniques</a:t>
                      </a:r>
                    </a:p>
                    <a:p>
                      <a:pPr marL="5143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During the Story techniques</a:t>
                      </a:r>
                    </a:p>
                    <a:p>
                      <a:pPr marL="5143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After the Story techniques </a:t>
                      </a:r>
                    </a:p>
                    <a:p>
                      <a:pPr marL="514350" lvl="1" indent="-171450">
                        <a:buFont typeface="Arial" panose="020B0604020202020204" pitchFamily="34" charset="0"/>
                        <a:buChar char="•"/>
                      </a:pPr>
                      <a:endParaRPr lang="en-US" sz="300" dirty="0">
                        <a:latin typeface="Arial" panose="020B0604020202020204" pitchFamily="34" charset="0"/>
                        <a:cs typeface="Arial" panose="020B0604020202020204" pitchFamily="34" charset="0"/>
                      </a:endParaRPr>
                    </a:p>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The four animation videos and 3 demonstration videos are useful training materials. Present these to the group and allow opportunity for questions and discussion. These videos are included in the training presentation template. </a:t>
                      </a:r>
                    </a:p>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Include a clear breakdown of the structure of each session and key facilitation skills. </a:t>
                      </a:r>
                    </a:p>
                    <a:p>
                      <a:pPr marL="0" lvl="0" indent="0">
                        <a:buFont typeface="Arial" panose="020B0604020202020204" pitchFamily="34" charset="0"/>
                        <a:buNone/>
                      </a:pPr>
                      <a:endParaRPr lang="en-US" sz="3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Provide opportunities for facilitators to role-play presenting the content, with trainers providing feedback.</a:t>
                      </a:r>
                    </a:p>
                    <a:p>
                      <a:pPr marL="0" lvl="0" indent="0">
                        <a:buFont typeface="Arial" panose="020B0604020202020204" pitchFamily="34" charset="0"/>
                        <a:buNone/>
                      </a:pPr>
                      <a:endParaRPr lang="en-US"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Allow facilitators to review the books that will be distributed to families, and brainstorm how they could use the books to demonstrate different skills. </a:t>
                      </a:r>
                    </a:p>
                    <a:p>
                      <a:pPr marL="171450" indent="-171450">
                        <a:buFont typeface="Arial" panose="020B0604020202020204" pitchFamily="34" charset="0"/>
                        <a:buChar char="•"/>
                      </a:pPr>
                      <a:endParaRPr lang="en-US" sz="700" dirty="0">
                        <a:latin typeface="Arial" panose="020B0604020202020204" pitchFamily="34" charset="0"/>
                        <a:cs typeface="Arial" panose="020B0604020202020204" pitchFamily="34" charset="0"/>
                      </a:endParaRP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402687443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rgbClr val="032740"/>
                          </a:solidFill>
                          <a:latin typeface="Century Gothic" panose="020B0502020202020204" pitchFamily="34" charset="0"/>
                          <a:cs typeface="Arial" panose="020B0604020202020204" pitchFamily="34" charset="0"/>
                        </a:rPr>
                        <a:t>COMBINING FLIP BOOKS WITH OTHER PRODUCTS</a:t>
                      </a: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US" sz="1100" dirty="0">
                          <a:latin typeface="Arial" panose="020B0604020202020204" pitchFamily="34" charset="0"/>
                          <a:cs typeface="Arial" panose="020B0604020202020204" pitchFamily="34" charset="0"/>
                        </a:rPr>
                        <a:t>Below are some ideas for combining flip books with other products:</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VIDEOS: </a:t>
                      </a:r>
                      <a:r>
                        <a:rPr lang="en-US" sz="1100" b="0" dirty="0">
                          <a:latin typeface="Arial" panose="020B0604020202020204" pitchFamily="34" charset="0"/>
                          <a:cs typeface="Arial" panose="020B0604020202020204" pitchFamily="34" charset="0"/>
                        </a:rPr>
                        <a:t>Where facilitators have access to equipment (e.g., a tablet device, laptop or projector), the animation and demonstration videos can be presented as part of group sessions or home visits. Alternatively, the shorter animation clips can be sent to caregivers with smart phones, as reminders of key messages in between sessions. Phone access, connectivity and data will need to be considered. </a:t>
                      </a:r>
                    </a:p>
                    <a:p>
                      <a:endParaRPr lang="en-US" sz="1100" b="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DIGITAL IMAGES + VOICE NOTES: </a:t>
                      </a:r>
                      <a:r>
                        <a:rPr lang="en-US" sz="1100" b="0" dirty="0">
                          <a:latin typeface="Arial" panose="020B0604020202020204" pitchFamily="34" charset="0"/>
                          <a:cs typeface="Arial" panose="020B0604020202020204" pitchFamily="34" charset="0"/>
                        </a:rPr>
                        <a:t>Where caregivers have access to phones or messaging platforms such as WhatsApp, facilitators can send digital images and voice notes to caregivers in between sessions as reminders of key messages. Phone access, connectivity and data will need to be considered. </a:t>
                      </a:r>
                    </a:p>
                    <a:p>
                      <a:endParaRPr lang="en-US" sz="1100" b="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PHONE CALLS: </a:t>
                      </a:r>
                      <a:r>
                        <a:rPr lang="en-US" sz="1100" b="0" dirty="0">
                          <a:latin typeface="Arial" panose="020B0604020202020204" pitchFamily="34" charset="0"/>
                          <a:cs typeface="Arial" panose="020B0604020202020204" pitchFamily="34" charset="0"/>
                        </a:rPr>
                        <a:t>Phone calls to caregivers can be used to: </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discuss the picture handouts with caregivers </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provide reminders of key messages</a:t>
                      </a:r>
                    </a:p>
                    <a:p>
                      <a:pPr marL="171450" indent="-171450">
                        <a:buFont typeface="Arial" panose="020B0604020202020204" pitchFamily="34" charset="0"/>
                        <a:buChar char="•"/>
                      </a:pPr>
                      <a:r>
                        <a:rPr lang="en-US" sz="1100" b="0" dirty="0">
                          <a:latin typeface="Arial" panose="020B0604020202020204" pitchFamily="34" charset="0"/>
                          <a:cs typeface="Arial" panose="020B0604020202020204" pitchFamily="34" charset="0"/>
                        </a:rPr>
                        <a:t>conduct brief check-ins and determine if caregivers face challenges, have questions or require additional support. </a:t>
                      </a:r>
                      <a:endParaRPr lang="en-US" sz="1100" b="1"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txBody>
                  <a:tcPr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1227795110"/>
                  </a:ext>
                </a:extLst>
              </a:tr>
            </a:tbl>
          </a:graphicData>
        </a:graphic>
      </p:graphicFrame>
      <p:sp>
        <p:nvSpPr>
          <p:cNvPr id="8" name="Rectangle 7">
            <a:extLst>
              <a:ext uri="{FF2B5EF4-FFF2-40B4-BE49-F238E27FC236}">
                <a16:creationId xmlns:a16="http://schemas.microsoft.com/office/drawing/2014/main" id="{52DA35CF-8867-1A4B-8C71-45F46BA3AAEC}"/>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C8FA78-061B-5747-95B9-655BB3E60ACA}"/>
              </a:ext>
            </a:extLst>
          </p:cNvPr>
          <p:cNvSpPr txBox="1"/>
          <p:nvPr/>
        </p:nvSpPr>
        <p:spPr>
          <a:xfrm>
            <a:off x="240307" y="481656"/>
            <a:ext cx="1766830"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Flip books:</a:t>
            </a:r>
          </a:p>
        </p:txBody>
      </p:sp>
    </p:spTree>
    <p:extLst>
      <p:ext uri="{BB962C8B-B14F-4D97-AF65-F5344CB8AC3E}">
        <p14:creationId xmlns:p14="http://schemas.microsoft.com/office/powerpoint/2010/main" val="23932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1FD369-B223-7944-80EB-D4C8BF5D35E9}"/>
              </a:ext>
            </a:extLst>
          </p:cNvPr>
          <p:cNvSpPr txBox="1"/>
          <p:nvPr/>
        </p:nvSpPr>
        <p:spPr>
          <a:xfrm>
            <a:off x="360248" y="1472316"/>
            <a:ext cx="6191897" cy="2631490"/>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A series of video products are available to:</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support the orientation and training of staff;</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provide caregivers with practical examples and demonstrations of different read-at-home activities.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400" b="1" dirty="0">
                <a:solidFill>
                  <a:srgbClr val="772C7C"/>
                </a:solidFill>
                <a:latin typeface="Century Gothic" panose="020B0502020202020204" pitchFamily="34" charset="0"/>
                <a:cs typeface="Arial" panose="020B0604020202020204" pitchFamily="34" charset="0"/>
              </a:rPr>
              <a:t>1) ANIMATIONS</a:t>
            </a:r>
          </a:p>
          <a:p>
            <a:endParaRPr lang="en-US" sz="700" b="1" dirty="0">
              <a:solidFill>
                <a:srgbClr val="772C7C"/>
              </a:solidFill>
              <a:latin typeface="Century Gothic" panose="020B0502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Four animation videos (2-5 minutes each) are available to introduce the importance of caregiver involvement in reading activities, and to demonstrate different activities that caregivers can do at home to support their children’s learning (before, during and after the story).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videos showcase a variety of family compositions, cultures and home environments. </a:t>
            </a:r>
          </a:p>
          <a:p>
            <a:r>
              <a:rPr lang="en-US" sz="1200" dirty="0">
                <a:latin typeface="Arial" panose="020B0604020202020204" pitchFamily="34" charset="0"/>
                <a:cs typeface="Arial" panose="020B0604020202020204" pitchFamily="34" charset="0"/>
              </a:rPr>
              <a:t>Each video has a voice-over, which can be translated into local languages. </a:t>
            </a:r>
          </a:p>
        </p:txBody>
      </p:sp>
      <p:pic>
        <p:nvPicPr>
          <p:cNvPr id="9" name="Picture 8" descr="A group of people in clothing&#10;&#10;Description automatically generated with low confidence">
            <a:extLst>
              <a:ext uri="{FF2B5EF4-FFF2-40B4-BE49-F238E27FC236}">
                <a16:creationId xmlns:a16="http://schemas.microsoft.com/office/drawing/2014/main" id="{6DFDDC4C-0F7A-8D4D-AE12-8E697B328D8A}"/>
              </a:ext>
            </a:extLst>
          </p:cNvPr>
          <p:cNvPicPr>
            <a:picLocks noChangeAspect="1"/>
          </p:cNvPicPr>
          <p:nvPr/>
        </p:nvPicPr>
        <p:blipFill>
          <a:blip r:embed="rId2"/>
          <a:stretch>
            <a:fillRect/>
          </a:stretch>
        </p:blipFill>
        <p:spPr>
          <a:xfrm>
            <a:off x="1134888" y="4550216"/>
            <a:ext cx="1873632" cy="1032848"/>
          </a:xfrm>
          <a:prstGeom prst="rect">
            <a:avLst/>
          </a:prstGeom>
        </p:spPr>
      </p:pic>
      <p:pic>
        <p:nvPicPr>
          <p:cNvPr id="11" name="Picture 10" descr="A group of people sitting around a table with a clock&#10;&#10;Description automatically generated with low confidence">
            <a:extLst>
              <a:ext uri="{FF2B5EF4-FFF2-40B4-BE49-F238E27FC236}">
                <a16:creationId xmlns:a16="http://schemas.microsoft.com/office/drawing/2014/main" id="{2E35860F-A77A-FA49-8AF3-591FC26AD2E5}"/>
              </a:ext>
            </a:extLst>
          </p:cNvPr>
          <p:cNvPicPr>
            <a:picLocks noChangeAspect="1"/>
          </p:cNvPicPr>
          <p:nvPr/>
        </p:nvPicPr>
        <p:blipFill>
          <a:blip r:embed="rId3"/>
          <a:stretch>
            <a:fillRect/>
          </a:stretch>
        </p:blipFill>
        <p:spPr>
          <a:xfrm>
            <a:off x="3238830" y="4550216"/>
            <a:ext cx="1892666" cy="1032848"/>
          </a:xfrm>
          <a:prstGeom prst="rect">
            <a:avLst/>
          </a:prstGeom>
        </p:spPr>
      </p:pic>
      <p:pic>
        <p:nvPicPr>
          <p:cNvPr id="12" name="Picture 11" descr="A picture containing wall, indoor, toy, doll&#10;&#10;Description automatically generated">
            <a:extLst>
              <a:ext uri="{FF2B5EF4-FFF2-40B4-BE49-F238E27FC236}">
                <a16:creationId xmlns:a16="http://schemas.microsoft.com/office/drawing/2014/main" id="{157EB863-54A3-624E-8FE2-20E581AC2358}"/>
              </a:ext>
            </a:extLst>
          </p:cNvPr>
          <p:cNvPicPr>
            <a:picLocks noChangeAspect="1"/>
          </p:cNvPicPr>
          <p:nvPr/>
        </p:nvPicPr>
        <p:blipFill rotWithShape="1">
          <a:blip r:embed="rId4"/>
          <a:srcRect l="3557"/>
          <a:stretch/>
        </p:blipFill>
        <p:spPr>
          <a:xfrm>
            <a:off x="1134888" y="5959266"/>
            <a:ext cx="1873632" cy="1032848"/>
          </a:xfrm>
          <a:prstGeom prst="rect">
            <a:avLst/>
          </a:prstGeom>
        </p:spPr>
      </p:pic>
      <p:pic>
        <p:nvPicPr>
          <p:cNvPr id="13" name="Picture 12" descr="A picture containing text, doll, toy, indoor&#10;&#10;Description automatically generated">
            <a:extLst>
              <a:ext uri="{FF2B5EF4-FFF2-40B4-BE49-F238E27FC236}">
                <a16:creationId xmlns:a16="http://schemas.microsoft.com/office/drawing/2014/main" id="{05D34B2F-51B6-BC4B-8CF3-3D2E84DDDEC7}"/>
              </a:ext>
            </a:extLst>
          </p:cNvPr>
          <p:cNvPicPr>
            <a:picLocks noChangeAspect="1"/>
          </p:cNvPicPr>
          <p:nvPr/>
        </p:nvPicPr>
        <p:blipFill>
          <a:blip r:embed="rId5"/>
          <a:stretch>
            <a:fillRect/>
          </a:stretch>
        </p:blipFill>
        <p:spPr>
          <a:xfrm>
            <a:off x="3238830" y="5955157"/>
            <a:ext cx="1934255" cy="1049087"/>
          </a:xfrm>
          <a:prstGeom prst="rect">
            <a:avLst/>
          </a:prstGeom>
        </p:spPr>
      </p:pic>
      <p:sp>
        <p:nvSpPr>
          <p:cNvPr id="10" name="TextBox 9">
            <a:extLst>
              <a:ext uri="{FF2B5EF4-FFF2-40B4-BE49-F238E27FC236}">
                <a16:creationId xmlns:a16="http://schemas.microsoft.com/office/drawing/2014/main" id="{CA5AAA35-A8B7-334B-9D1E-05563BD53455}"/>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13</a:t>
            </a:r>
          </a:p>
        </p:txBody>
      </p:sp>
      <p:sp>
        <p:nvSpPr>
          <p:cNvPr id="16" name="TextBox 15">
            <a:extLst>
              <a:ext uri="{FF2B5EF4-FFF2-40B4-BE49-F238E27FC236}">
                <a16:creationId xmlns:a16="http://schemas.microsoft.com/office/drawing/2014/main" id="{54F99C97-8DB8-BF49-B450-6780D9FD2BF3}"/>
              </a:ext>
            </a:extLst>
          </p:cNvPr>
          <p:cNvSpPr txBox="1"/>
          <p:nvPr/>
        </p:nvSpPr>
        <p:spPr>
          <a:xfrm>
            <a:off x="1307712" y="4245063"/>
            <a:ext cx="1527982" cy="246221"/>
          </a:xfrm>
          <a:prstGeom prst="rect">
            <a:avLst/>
          </a:prstGeom>
          <a:noFill/>
        </p:spPr>
        <p:txBody>
          <a:bodyPr wrap="none" rtlCol="0">
            <a:spAutoFit/>
          </a:bodyPr>
          <a:lstStyle/>
          <a:p>
            <a:r>
              <a:rPr lang="en-US" sz="1000" b="1" dirty="0">
                <a:latin typeface="Century Gothic" panose="020B0502020202020204" pitchFamily="34" charset="0"/>
              </a:rPr>
              <a:t>1. </a:t>
            </a:r>
            <a:r>
              <a:rPr lang="en-US" sz="1000" dirty="0">
                <a:latin typeface="Century Gothic" panose="020B0502020202020204" pitchFamily="34" charset="0"/>
              </a:rPr>
              <a:t>Introduction (02:22)</a:t>
            </a:r>
          </a:p>
        </p:txBody>
      </p:sp>
      <p:sp>
        <p:nvSpPr>
          <p:cNvPr id="17" name="TextBox 16">
            <a:extLst>
              <a:ext uri="{FF2B5EF4-FFF2-40B4-BE49-F238E27FC236}">
                <a16:creationId xmlns:a16="http://schemas.microsoft.com/office/drawing/2014/main" id="{F0291904-6799-7943-A801-BAD6FD539AA6}"/>
              </a:ext>
            </a:extLst>
          </p:cNvPr>
          <p:cNvSpPr txBox="1"/>
          <p:nvPr/>
        </p:nvSpPr>
        <p:spPr>
          <a:xfrm>
            <a:off x="3330557" y="4248881"/>
            <a:ext cx="1750800" cy="246221"/>
          </a:xfrm>
          <a:prstGeom prst="rect">
            <a:avLst/>
          </a:prstGeom>
          <a:noFill/>
        </p:spPr>
        <p:txBody>
          <a:bodyPr wrap="none" rtlCol="0">
            <a:spAutoFit/>
          </a:bodyPr>
          <a:lstStyle/>
          <a:p>
            <a:r>
              <a:rPr lang="en-US" sz="1000" b="1" dirty="0">
                <a:latin typeface="Century Gothic" panose="020B0502020202020204" pitchFamily="34" charset="0"/>
              </a:rPr>
              <a:t>2. </a:t>
            </a:r>
            <a:r>
              <a:rPr lang="en-US" sz="1000" dirty="0">
                <a:latin typeface="Century Gothic" panose="020B0502020202020204" pitchFamily="34" charset="0"/>
              </a:rPr>
              <a:t>Before the Story (01:59)</a:t>
            </a:r>
          </a:p>
        </p:txBody>
      </p:sp>
      <p:sp>
        <p:nvSpPr>
          <p:cNvPr id="18" name="TextBox 17">
            <a:extLst>
              <a:ext uri="{FF2B5EF4-FFF2-40B4-BE49-F238E27FC236}">
                <a16:creationId xmlns:a16="http://schemas.microsoft.com/office/drawing/2014/main" id="{BA4496F6-84CC-8040-AAB5-29DA6B203029}"/>
              </a:ext>
            </a:extLst>
          </p:cNvPr>
          <p:cNvSpPr txBox="1"/>
          <p:nvPr/>
        </p:nvSpPr>
        <p:spPr>
          <a:xfrm>
            <a:off x="1195502" y="5652064"/>
            <a:ext cx="1752403" cy="246221"/>
          </a:xfrm>
          <a:prstGeom prst="rect">
            <a:avLst/>
          </a:prstGeom>
          <a:noFill/>
        </p:spPr>
        <p:txBody>
          <a:bodyPr wrap="none" rtlCol="0">
            <a:spAutoFit/>
          </a:bodyPr>
          <a:lstStyle/>
          <a:p>
            <a:r>
              <a:rPr lang="en-US" sz="1000" b="1" dirty="0">
                <a:latin typeface="Century Gothic" panose="020B0502020202020204" pitchFamily="34" charset="0"/>
              </a:rPr>
              <a:t>3. </a:t>
            </a:r>
            <a:r>
              <a:rPr lang="en-US" sz="1000" dirty="0">
                <a:latin typeface="Century Gothic" panose="020B0502020202020204" pitchFamily="34" charset="0"/>
              </a:rPr>
              <a:t>During the Story (05:02)</a:t>
            </a:r>
          </a:p>
        </p:txBody>
      </p:sp>
      <p:sp>
        <p:nvSpPr>
          <p:cNvPr id="19" name="TextBox 18">
            <a:extLst>
              <a:ext uri="{FF2B5EF4-FFF2-40B4-BE49-F238E27FC236}">
                <a16:creationId xmlns:a16="http://schemas.microsoft.com/office/drawing/2014/main" id="{0534726C-73D1-4B43-8F2B-8E6D31C040A9}"/>
              </a:ext>
            </a:extLst>
          </p:cNvPr>
          <p:cNvSpPr txBox="1"/>
          <p:nvPr/>
        </p:nvSpPr>
        <p:spPr>
          <a:xfrm>
            <a:off x="3381853" y="5655899"/>
            <a:ext cx="1648208" cy="246221"/>
          </a:xfrm>
          <a:prstGeom prst="rect">
            <a:avLst/>
          </a:prstGeom>
          <a:noFill/>
        </p:spPr>
        <p:txBody>
          <a:bodyPr wrap="none" rtlCol="0">
            <a:spAutoFit/>
          </a:bodyPr>
          <a:lstStyle/>
          <a:p>
            <a:r>
              <a:rPr lang="en-US" sz="1000" b="1" dirty="0">
                <a:latin typeface="Century Gothic" panose="020B0502020202020204" pitchFamily="34" charset="0"/>
              </a:rPr>
              <a:t>4. </a:t>
            </a:r>
            <a:r>
              <a:rPr lang="en-US" sz="1000" dirty="0">
                <a:latin typeface="Century Gothic" panose="020B0502020202020204" pitchFamily="34" charset="0"/>
              </a:rPr>
              <a:t>After the Story (02:19)</a:t>
            </a:r>
          </a:p>
        </p:txBody>
      </p:sp>
      <p:sp>
        <p:nvSpPr>
          <p:cNvPr id="20" name="TextBox 19">
            <a:extLst>
              <a:ext uri="{FF2B5EF4-FFF2-40B4-BE49-F238E27FC236}">
                <a16:creationId xmlns:a16="http://schemas.microsoft.com/office/drawing/2014/main" id="{7316D365-EC06-4B4F-900E-1710D0A83F85}"/>
              </a:ext>
            </a:extLst>
          </p:cNvPr>
          <p:cNvSpPr txBox="1"/>
          <p:nvPr/>
        </p:nvSpPr>
        <p:spPr>
          <a:xfrm>
            <a:off x="404587" y="7208889"/>
            <a:ext cx="6191897" cy="877163"/>
          </a:xfrm>
          <a:prstGeom prst="rect">
            <a:avLst/>
          </a:prstGeom>
          <a:noFill/>
        </p:spPr>
        <p:txBody>
          <a:bodyPr wrap="square">
            <a:spAutoFit/>
          </a:bodyPr>
          <a:lstStyle/>
          <a:p>
            <a:r>
              <a:rPr lang="en-US" sz="1200" b="1" dirty="0">
                <a:solidFill>
                  <a:srgbClr val="772C7C"/>
                </a:solidFill>
                <a:latin typeface="Century Gothic" panose="020B0502020202020204" pitchFamily="34" charset="0"/>
                <a:cs typeface="Arial" panose="020B0604020202020204" pitchFamily="34" charset="0"/>
              </a:rPr>
              <a:t>Animation clips:</a:t>
            </a:r>
          </a:p>
          <a:p>
            <a:endParaRPr lang="en-US" sz="300" b="1" dirty="0">
              <a:solidFill>
                <a:srgbClr val="772C7C"/>
              </a:solidFill>
              <a:latin typeface="Century Gothic" panose="020B0502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full animations have also been edited into shorter clips, which link directly to specific program messages (e.g., setting up a reading space at home or connecting events in the book with children’s own experiences).</a:t>
            </a:r>
          </a:p>
        </p:txBody>
      </p:sp>
      <p:sp>
        <p:nvSpPr>
          <p:cNvPr id="15" name="Rectangle 14">
            <a:extLst>
              <a:ext uri="{FF2B5EF4-FFF2-40B4-BE49-F238E27FC236}">
                <a16:creationId xmlns:a16="http://schemas.microsoft.com/office/drawing/2014/main" id="{56FC4878-072C-1440-9701-F6924D65D3E1}"/>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FB0D90-CDAE-004F-B6E5-96D3EDF39087}"/>
              </a:ext>
            </a:extLst>
          </p:cNvPr>
          <p:cNvSpPr txBox="1"/>
          <p:nvPr/>
        </p:nvSpPr>
        <p:spPr>
          <a:xfrm>
            <a:off x="240307" y="481656"/>
            <a:ext cx="1292341"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Videos:</a:t>
            </a:r>
          </a:p>
        </p:txBody>
      </p:sp>
      <p:sp>
        <p:nvSpPr>
          <p:cNvPr id="22" name="TextBox 21">
            <a:extLst>
              <a:ext uri="{FF2B5EF4-FFF2-40B4-BE49-F238E27FC236}">
                <a16:creationId xmlns:a16="http://schemas.microsoft.com/office/drawing/2014/main" id="{CE903626-8EE4-B730-C60B-24FA1421AF08}"/>
              </a:ext>
            </a:extLst>
          </p:cNvPr>
          <p:cNvSpPr txBox="1"/>
          <p:nvPr/>
        </p:nvSpPr>
        <p:spPr>
          <a:xfrm>
            <a:off x="404587" y="7995649"/>
            <a:ext cx="6191897" cy="1477328"/>
          </a:xfrm>
          <a:prstGeom prst="rect">
            <a:avLst/>
          </a:prstGeom>
          <a:noFill/>
        </p:spPr>
        <p:txBody>
          <a:bodyPr wrap="square">
            <a:spAutoFit/>
          </a:bodyPr>
          <a:lstStyle/>
          <a:p>
            <a:endParaRPr lang="en-US" sz="1200" dirty="0">
              <a:latin typeface="Arial" panose="020B0604020202020204" pitchFamily="34" charset="0"/>
              <a:cs typeface="Arial" panose="020B0604020202020204" pitchFamily="34" charset="0"/>
            </a:endParaRPr>
          </a:p>
          <a:p>
            <a:r>
              <a:rPr lang="en-US" sz="1200" b="1" dirty="0">
                <a:solidFill>
                  <a:srgbClr val="1FA3DA"/>
                </a:solidFill>
                <a:latin typeface="Arial" panose="020B0604020202020204" pitchFamily="34" charset="0"/>
                <a:cs typeface="Arial" panose="020B0604020202020204" pitchFamily="34" charset="0"/>
              </a:rPr>
              <a:t>How to use the videos: </a:t>
            </a:r>
            <a:r>
              <a:rPr lang="en-US" sz="1200" dirty="0">
                <a:latin typeface="Arial" panose="020B0604020202020204" pitchFamily="34" charset="0"/>
                <a:cs typeface="Arial" panose="020B0604020202020204" pitchFamily="34" charset="0"/>
              </a:rPr>
              <a:t>Using a phone, computer or projector, animations can be presented as part of staff orientation and training, or in-person meetings with caregivers. </a:t>
            </a: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Alternatively, they can be sent to caregivers with phones (e.g., over WhatsApp or other social media platforms) as reminders of the messages that were covered during the session. Where clips are sent to caregiver’s phones, teams will need to consider costs associated with data – both for facilitators and caregivers. </a:t>
            </a:r>
          </a:p>
        </p:txBody>
      </p:sp>
    </p:spTree>
    <p:extLst>
      <p:ext uri="{BB962C8B-B14F-4D97-AF65-F5344CB8AC3E}">
        <p14:creationId xmlns:p14="http://schemas.microsoft.com/office/powerpoint/2010/main" val="2447169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8DC05A-C057-3A4A-9FDD-6EFED4E5A001}"/>
              </a:ext>
            </a:extLst>
          </p:cNvPr>
          <p:cNvSpPr txBox="1"/>
          <p:nvPr/>
        </p:nvSpPr>
        <p:spPr>
          <a:xfrm>
            <a:off x="333051" y="1283185"/>
            <a:ext cx="6356407" cy="1708160"/>
          </a:xfrm>
          <a:prstGeom prst="rect">
            <a:avLst/>
          </a:prstGeom>
          <a:noFill/>
        </p:spPr>
        <p:txBody>
          <a:bodyPr wrap="square">
            <a:spAutoFit/>
          </a:bodyPr>
          <a:lstStyle/>
          <a:p>
            <a:r>
              <a:rPr lang="en-US" sz="1400" b="1" dirty="0">
                <a:solidFill>
                  <a:srgbClr val="772C7C"/>
                </a:solidFill>
                <a:latin typeface="Century Gothic" panose="020B0502020202020204" pitchFamily="34" charset="0"/>
                <a:cs typeface="Arial" panose="020B0604020202020204" pitchFamily="34" charset="0"/>
              </a:rPr>
              <a:t>2) “REAL-LIFE” DEMONSTRATION VIDEOS</a:t>
            </a:r>
          </a:p>
          <a:p>
            <a:endParaRPr lang="en-US" sz="700" b="1" dirty="0">
              <a:solidFill>
                <a:srgbClr val="772C7C"/>
              </a:solidFill>
              <a:latin typeface="Century Gothic" panose="020B0502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Three demonstration videos were developed to provide real-world examples of caregivers conducting reading activities with children, showcasing a variety of techniques. Each video has a voice-over that provides an explanation of the techniques demonstrated in the video. The voice-over can be translated into the local language and recorded to replace the English voice-over. Alternatively, teams can use these demonstration videos as example references to record their own videos with local caregivers and children. Facilitators who have been trained in the program can act as the caregivers in the videos. </a:t>
            </a:r>
          </a:p>
        </p:txBody>
      </p:sp>
      <p:pic>
        <p:nvPicPr>
          <p:cNvPr id="14" name="Picture 13">
            <a:extLst>
              <a:ext uri="{FF2B5EF4-FFF2-40B4-BE49-F238E27FC236}">
                <a16:creationId xmlns:a16="http://schemas.microsoft.com/office/drawing/2014/main" id="{432574C7-2083-0149-A949-1F1EA38EB737}"/>
              </a:ext>
            </a:extLst>
          </p:cNvPr>
          <p:cNvPicPr>
            <a:picLocks noChangeAspect="1"/>
          </p:cNvPicPr>
          <p:nvPr/>
        </p:nvPicPr>
        <p:blipFill>
          <a:blip r:embed="rId2"/>
          <a:stretch>
            <a:fillRect/>
          </a:stretch>
        </p:blipFill>
        <p:spPr>
          <a:xfrm>
            <a:off x="566731" y="3157052"/>
            <a:ext cx="2328869" cy="1276002"/>
          </a:xfrm>
          <a:prstGeom prst="rect">
            <a:avLst/>
          </a:prstGeom>
        </p:spPr>
      </p:pic>
      <p:pic>
        <p:nvPicPr>
          <p:cNvPr id="15" name="Picture 14" descr="A person and a child eating at a table&#10;&#10;Description automatically generated with medium confidence">
            <a:extLst>
              <a:ext uri="{FF2B5EF4-FFF2-40B4-BE49-F238E27FC236}">
                <a16:creationId xmlns:a16="http://schemas.microsoft.com/office/drawing/2014/main" id="{631A8F7B-F252-4F46-A7E1-15CE260C70C4}"/>
              </a:ext>
            </a:extLst>
          </p:cNvPr>
          <p:cNvPicPr>
            <a:picLocks noChangeAspect="1"/>
          </p:cNvPicPr>
          <p:nvPr/>
        </p:nvPicPr>
        <p:blipFill>
          <a:blip r:embed="rId3"/>
          <a:stretch>
            <a:fillRect/>
          </a:stretch>
        </p:blipFill>
        <p:spPr>
          <a:xfrm>
            <a:off x="565915" y="4521713"/>
            <a:ext cx="2328869" cy="1289634"/>
          </a:xfrm>
          <a:prstGeom prst="rect">
            <a:avLst/>
          </a:prstGeom>
        </p:spPr>
      </p:pic>
      <p:pic>
        <p:nvPicPr>
          <p:cNvPr id="16" name="Picture 15" descr="A person and a child sitting at a table&#10;&#10;Description automatically generated with medium confidence">
            <a:extLst>
              <a:ext uri="{FF2B5EF4-FFF2-40B4-BE49-F238E27FC236}">
                <a16:creationId xmlns:a16="http://schemas.microsoft.com/office/drawing/2014/main" id="{5683120B-7333-C441-8338-0D5592725138}"/>
              </a:ext>
            </a:extLst>
          </p:cNvPr>
          <p:cNvPicPr>
            <a:picLocks noChangeAspect="1"/>
          </p:cNvPicPr>
          <p:nvPr/>
        </p:nvPicPr>
        <p:blipFill>
          <a:blip r:embed="rId4"/>
          <a:stretch>
            <a:fillRect/>
          </a:stretch>
        </p:blipFill>
        <p:spPr>
          <a:xfrm>
            <a:off x="565914" y="5900006"/>
            <a:ext cx="2328869" cy="1317174"/>
          </a:xfrm>
          <a:prstGeom prst="rect">
            <a:avLst/>
          </a:prstGeom>
        </p:spPr>
      </p:pic>
      <p:sp>
        <p:nvSpPr>
          <p:cNvPr id="17" name="TextBox 16">
            <a:extLst>
              <a:ext uri="{FF2B5EF4-FFF2-40B4-BE49-F238E27FC236}">
                <a16:creationId xmlns:a16="http://schemas.microsoft.com/office/drawing/2014/main" id="{E2254393-7489-1340-8814-B74A5DB00C84}"/>
              </a:ext>
            </a:extLst>
          </p:cNvPr>
          <p:cNvSpPr txBox="1"/>
          <p:nvPr/>
        </p:nvSpPr>
        <p:spPr>
          <a:xfrm>
            <a:off x="3105206" y="3113568"/>
            <a:ext cx="3653422" cy="1369606"/>
          </a:xfrm>
          <a:prstGeom prst="rect">
            <a:avLst/>
          </a:prstGeom>
          <a:noFill/>
        </p:spPr>
        <p:txBody>
          <a:bodyPr wrap="square" rtlCol="0">
            <a:spAutoFit/>
          </a:bodyPr>
          <a:lstStyle/>
          <a:p>
            <a:r>
              <a:rPr lang="en-US" sz="1000" b="1" dirty="0">
                <a:latin typeface="Century Gothic" panose="020B0502020202020204" pitchFamily="34" charset="0"/>
              </a:rPr>
              <a:t>DEMO 1</a:t>
            </a:r>
          </a:p>
          <a:p>
            <a:endParaRPr lang="en-US" sz="300" b="1" dirty="0">
              <a:latin typeface="Century Gothic" panose="020B0502020202020204" pitchFamily="34" charset="0"/>
            </a:endParaRPr>
          </a:p>
          <a:p>
            <a:pPr marL="285750" indent="-285750">
              <a:buFont typeface="Arial" panose="020B0604020202020204" pitchFamily="34" charset="0"/>
              <a:buChar char="•"/>
            </a:pPr>
            <a:r>
              <a:rPr lang="en-US" sz="1000" dirty="0">
                <a:latin typeface="Century Gothic" panose="020B0502020202020204" pitchFamily="34" charset="0"/>
              </a:rPr>
              <a:t>Setting up a reading activity</a:t>
            </a:r>
          </a:p>
          <a:p>
            <a:pPr marL="285750" indent="-285750">
              <a:buFont typeface="Arial" panose="020B0604020202020204" pitchFamily="34" charset="0"/>
              <a:buChar char="•"/>
            </a:pPr>
            <a:r>
              <a:rPr lang="en-US" sz="1000" dirty="0">
                <a:latin typeface="Century Gothic" panose="020B0502020202020204" pitchFamily="34" charset="0"/>
              </a:rPr>
              <a:t>Demonstrating emotions</a:t>
            </a:r>
          </a:p>
          <a:p>
            <a:pPr marL="285750" indent="-285750">
              <a:buFont typeface="Arial" panose="020B0604020202020204" pitchFamily="34" charset="0"/>
              <a:buChar char="•"/>
            </a:pPr>
            <a:r>
              <a:rPr lang="en-US" sz="1000" dirty="0">
                <a:latin typeface="Century Gothic" panose="020B0502020202020204" pitchFamily="34" charset="0"/>
              </a:rPr>
              <a:t>Asking questions about the characters and events</a:t>
            </a:r>
          </a:p>
          <a:p>
            <a:pPr marL="285750" indent="-285750">
              <a:buFont typeface="Arial" panose="020B0604020202020204" pitchFamily="34" charset="0"/>
              <a:buChar char="•"/>
            </a:pPr>
            <a:r>
              <a:rPr lang="en-US" sz="1000" dirty="0">
                <a:latin typeface="Century Gothic" panose="020B0502020202020204" pitchFamily="34" charset="0"/>
              </a:rPr>
              <a:t>Discussing and explain emotions</a:t>
            </a:r>
          </a:p>
          <a:p>
            <a:pPr marL="285750" indent="-285750">
              <a:buFont typeface="Arial" panose="020B0604020202020204" pitchFamily="34" charset="0"/>
              <a:buChar char="•"/>
            </a:pPr>
            <a:r>
              <a:rPr lang="en-US" sz="1000" dirty="0">
                <a:latin typeface="Century Gothic" panose="020B0502020202020204" pitchFamily="34" charset="0"/>
              </a:rPr>
              <a:t>Mimicking actions from the story</a:t>
            </a:r>
          </a:p>
          <a:p>
            <a:pPr marL="285750" indent="-285750">
              <a:buFont typeface="Arial" panose="020B0604020202020204" pitchFamily="34" charset="0"/>
              <a:buChar char="•"/>
            </a:pPr>
            <a:r>
              <a:rPr lang="en-US" sz="1000" dirty="0">
                <a:latin typeface="Century Gothic" panose="020B0502020202020204" pitchFamily="34" charset="0"/>
              </a:rPr>
              <a:t>Making connections between the book and the child’s world</a:t>
            </a:r>
          </a:p>
        </p:txBody>
      </p:sp>
      <p:sp>
        <p:nvSpPr>
          <p:cNvPr id="18" name="TextBox 17">
            <a:extLst>
              <a:ext uri="{FF2B5EF4-FFF2-40B4-BE49-F238E27FC236}">
                <a16:creationId xmlns:a16="http://schemas.microsoft.com/office/drawing/2014/main" id="{8AC1DF72-6094-1D49-B00A-01F843B70A19}"/>
              </a:ext>
            </a:extLst>
          </p:cNvPr>
          <p:cNvSpPr txBox="1"/>
          <p:nvPr/>
        </p:nvSpPr>
        <p:spPr>
          <a:xfrm>
            <a:off x="3084409" y="4555583"/>
            <a:ext cx="3419742" cy="1215717"/>
          </a:xfrm>
          <a:prstGeom prst="rect">
            <a:avLst/>
          </a:prstGeom>
          <a:noFill/>
        </p:spPr>
        <p:txBody>
          <a:bodyPr wrap="square" rtlCol="0">
            <a:spAutoFit/>
          </a:bodyPr>
          <a:lstStyle/>
          <a:p>
            <a:r>
              <a:rPr lang="en-US" sz="1000" b="1" dirty="0">
                <a:latin typeface="Century Gothic" panose="020B0502020202020204" pitchFamily="34" charset="0"/>
              </a:rPr>
              <a:t>DEMO 2</a:t>
            </a:r>
          </a:p>
          <a:p>
            <a:endParaRPr lang="en-US" sz="300" b="1" dirty="0">
              <a:latin typeface="Century Gothic" panose="020B0502020202020204" pitchFamily="34" charset="0"/>
            </a:endParaRPr>
          </a:p>
          <a:p>
            <a:pPr marL="285750" indent="-285750">
              <a:buFont typeface="Arial" panose="020B0604020202020204" pitchFamily="34" charset="0"/>
              <a:buChar char="•"/>
            </a:pPr>
            <a:r>
              <a:rPr lang="en-US" sz="1000" dirty="0">
                <a:latin typeface="Century Gothic" panose="020B0502020202020204" pitchFamily="34" charset="0"/>
              </a:rPr>
              <a:t>Making connections between the book and the child’s world</a:t>
            </a:r>
          </a:p>
          <a:p>
            <a:pPr marL="285750" indent="-285750">
              <a:buFont typeface="Arial" panose="020B0604020202020204" pitchFamily="34" charset="0"/>
              <a:buChar char="•"/>
            </a:pPr>
            <a:r>
              <a:rPr lang="en-US" sz="1000" dirty="0">
                <a:latin typeface="Century Gothic" panose="020B0502020202020204" pitchFamily="34" charset="0"/>
              </a:rPr>
              <a:t>Using the pictures and other household objects to help children understand different categories (e.g., shapes and colors)</a:t>
            </a:r>
          </a:p>
          <a:p>
            <a:pPr marL="285750" indent="-285750">
              <a:buFont typeface="Arial" panose="020B0604020202020204" pitchFamily="34" charset="0"/>
              <a:buChar char="•"/>
            </a:pPr>
            <a:r>
              <a:rPr lang="en-US" sz="1000" dirty="0">
                <a:latin typeface="Century Gothic" panose="020B0502020202020204" pitchFamily="34" charset="0"/>
              </a:rPr>
              <a:t>The importance of praise</a:t>
            </a:r>
          </a:p>
        </p:txBody>
      </p:sp>
      <p:sp>
        <p:nvSpPr>
          <p:cNvPr id="20" name="TextBox 19">
            <a:extLst>
              <a:ext uri="{FF2B5EF4-FFF2-40B4-BE49-F238E27FC236}">
                <a16:creationId xmlns:a16="http://schemas.microsoft.com/office/drawing/2014/main" id="{68E45952-0675-AB43-9D8D-A375D253F33F}"/>
              </a:ext>
            </a:extLst>
          </p:cNvPr>
          <p:cNvSpPr txBox="1"/>
          <p:nvPr/>
        </p:nvSpPr>
        <p:spPr>
          <a:xfrm>
            <a:off x="3105206" y="5900006"/>
            <a:ext cx="3419742" cy="1369606"/>
          </a:xfrm>
          <a:prstGeom prst="rect">
            <a:avLst/>
          </a:prstGeom>
          <a:noFill/>
        </p:spPr>
        <p:txBody>
          <a:bodyPr wrap="square" rtlCol="0">
            <a:spAutoFit/>
          </a:bodyPr>
          <a:lstStyle/>
          <a:p>
            <a:r>
              <a:rPr lang="en-US" sz="1000" b="1" dirty="0">
                <a:latin typeface="Century Gothic" panose="020B0502020202020204" pitchFamily="34" charset="0"/>
              </a:rPr>
              <a:t>DEMO 3</a:t>
            </a:r>
          </a:p>
          <a:p>
            <a:endParaRPr lang="en-US" sz="300" b="1" dirty="0">
              <a:latin typeface="Century Gothic" panose="020B0502020202020204" pitchFamily="34" charset="0"/>
            </a:endParaRPr>
          </a:p>
          <a:p>
            <a:pPr marL="285750" indent="-285750">
              <a:buFont typeface="Arial" panose="020B0604020202020204" pitchFamily="34" charset="0"/>
              <a:buChar char="•"/>
            </a:pPr>
            <a:r>
              <a:rPr lang="en-US" sz="1000" dirty="0">
                <a:latin typeface="Century Gothic" panose="020B0502020202020204" pitchFamily="34" charset="0"/>
              </a:rPr>
              <a:t>Listening to child read aloud and asking them questions about what they are reading</a:t>
            </a:r>
          </a:p>
          <a:p>
            <a:pPr marL="285750" indent="-285750">
              <a:buFont typeface="Arial" panose="020B0604020202020204" pitchFamily="34" charset="0"/>
              <a:buChar char="•"/>
            </a:pPr>
            <a:r>
              <a:rPr lang="en-US" sz="1000" dirty="0">
                <a:latin typeface="Century Gothic" panose="020B0502020202020204" pitchFamily="34" charset="0"/>
              </a:rPr>
              <a:t>Discussing new words or concepts</a:t>
            </a:r>
          </a:p>
          <a:p>
            <a:pPr marL="285750" indent="-285750">
              <a:buFont typeface="Arial" panose="020B0604020202020204" pitchFamily="34" charset="0"/>
              <a:buChar char="•"/>
            </a:pPr>
            <a:r>
              <a:rPr lang="en-US" sz="1000" dirty="0">
                <a:latin typeface="Century Gothic" panose="020B0502020202020204" pitchFamily="34" charset="0"/>
              </a:rPr>
              <a:t>Describing the pictures</a:t>
            </a:r>
          </a:p>
          <a:p>
            <a:pPr marL="285750" indent="-285750">
              <a:buFont typeface="Arial" panose="020B0604020202020204" pitchFamily="34" charset="0"/>
              <a:buChar char="•"/>
            </a:pPr>
            <a:r>
              <a:rPr lang="en-US" sz="1000" dirty="0">
                <a:latin typeface="Century Gothic" panose="020B0502020202020204" pitchFamily="34" charset="0"/>
              </a:rPr>
              <a:t>Drawing pictures and writing sentences to reinforce learning </a:t>
            </a:r>
          </a:p>
          <a:p>
            <a:pPr marL="285750" indent="-285750">
              <a:buFont typeface="Arial" panose="020B0604020202020204" pitchFamily="34" charset="0"/>
              <a:buChar char="•"/>
            </a:pPr>
            <a:r>
              <a:rPr lang="en-US" sz="1000" dirty="0">
                <a:latin typeface="Century Gothic" panose="020B0502020202020204" pitchFamily="34" charset="0"/>
              </a:rPr>
              <a:t>Involving other family members</a:t>
            </a:r>
          </a:p>
        </p:txBody>
      </p:sp>
      <p:sp>
        <p:nvSpPr>
          <p:cNvPr id="21" name="TextBox 20">
            <a:extLst>
              <a:ext uri="{FF2B5EF4-FFF2-40B4-BE49-F238E27FC236}">
                <a16:creationId xmlns:a16="http://schemas.microsoft.com/office/drawing/2014/main" id="{43DACA58-7A8B-7647-955A-BAA7095611A3}"/>
              </a:ext>
            </a:extLst>
          </p:cNvPr>
          <p:cNvSpPr txBox="1"/>
          <p:nvPr/>
        </p:nvSpPr>
        <p:spPr>
          <a:xfrm>
            <a:off x="328595" y="7375585"/>
            <a:ext cx="6196353" cy="2262158"/>
          </a:xfrm>
          <a:prstGeom prst="rect">
            <a:avLst/>
          </a:prstGeom>
          <a:noFill/>
        </p:spPr>
        <p:txBody>
          <a:bodyPr wrap="square">
            <a:spAutoFit/>
          </a:bodyPr>
          <a:lstStyle/>
          <a:p>
            <a:r>
              <a:rPr lang="en-US" sz="1200" b="1" dirty="0">
                <a:solidFill>
                  <a:srgbClr val="772C7C"/>
                </a:solidFill>
                <a:latin typeface="Arial" panose="020B0604020202020204" pitchFamily="34" charset="0"/>
                <a:cs typeface="Arial" panose="020B0604020202020204" pitchFamily="34" charset="0"/>
              </a:rPr>
              <a:t>Considerations for using video materials:</a:t>
            </a:r>
          </a:p>
          <a:p>
            <a:endParaRPr lang="en-US" sz="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Equipment to view videos (phones, tablets, computers or projectors)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Electricity and data requirements</a:t>
            </a:r>
            <a:endParaRPr lang="en-US" sz="12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Translation of voice-overs into the local language </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Recording of translated voice-overs. </a:t>
            </a:r>
            <a:r>
              <a:rPr lang="en-US" sz="1200" dirty="0">
                <a:latin typeface="Arial" panose="020B0604020202020204" pitchFamily="34" charset="0"/>
                <a:cs typeface="Arial" panose="020B0604020202020204" pitchFamily="34" charset="0"/>
              </a:rPr>
              <a:t>Make sure that the person conducting the recording uses an engaging voice, speaks clearly and not too quickly, and that there is limited background noise.</a:t>
            </a:r>
            <a:endParaRPr lang="en-US" sz="12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Adding the translated audio to the video (requires some video editing skills)</a:t>
            </a:r>
          </a:p>
          <a:p>
            <a:pPr marL="171450" indent="-171450">
              <a:buFont typeface="Arial" panose="020B0604020202020204" pitchFamily="34" charset="0"/>
              <a:buChar char="•"/>
            </a:pPr>
            <a:endParaRPr lang="en-US"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3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Note: </a:t>
            </a:r>
            <a:r>
              <a:rPr lang="en-US" sz="1100" dirty="0">
                <a:latin typeface="Arial" panose="020B0604020202020204" pitchFamily="34" charset="0"/>
                <a:cs typeface="Arial" panose="020B0604020202020204" pitchFamily="34" charset="0"/>
              </a:rPr>
              <a:t>If teams are unable to record a new voice-over, the video can be shown without sound, while the presenter speaks to what is happening in the video. The voice-over script can be printed out and used to guide their discussion of the video content. </a:t>
            </a:r>
          </a:p>
        </p:txBody>
      </p:sp>
      <p:sp>
        <p:nvSpPr>
          <p:cNvPr id="22" name="TextBox 21">
            <a:extLst>
              <a:ext uri="{FF2B5EF4-FFF2-40B4-BE49-F238E27FC236}">
                <a16:creationId xmlns:a16="http://schemas.microsoft.com/office/drawing/2014/main" id="{17C9E63F-FFD5-8946-AAB5-36BAC7EA1CC3}"/>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14</a:t>
            </a:r>
          </a:p>
        </p:txBody>
      </p:sp>
      <p:sp>
        <p:nvSpPr>
          <p:cNvPr id="13" name="Rectangle 12">
            <a:extLst>
              <a:ext uri="{FF2B5EF4-FFF2-40B4-BE49-F238E27FC236}">
                <a16:creationId xmlns:a16="http://schemas.microsoft.com/office/drawing/2014/main" id="{9A31034A-27AE-4644-BEEC-BEF01579693D}"/>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B98688D-A19B-2C47-BF6B-67CA9F09CEE5}"/>
              </a:ext>
            </a:extLst>
          </p:cNvPr>
          <p:cNvSpPr txBox="1"/>
          <p:nvPr/>
        </p:nvSpPr>
        <p:spPr>
          <a:xfrm>
            <a:off x="240307" y="481656"/>
            <a:ext cx="1292341"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Videos:</a:t>
            </a:r>
          </a:p>
        </p:txBody>
      </p:sp>
    </p:spTree>
    <p:extLst>
      <p:ext uri="{BB962C8B-B14F-4D97-AF65-F5344CB8AC3E}">
        <p14:creationId xmlns:p14="http://schemas.microsoft.com/office/powerpoint/2010/main" val="306861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02B406-DFBB-DE4D-8D30-554DBDA942F6}"/>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15</a:t>
            </a:r>
          </a:p>
        </p:txBody>
      </p:sp>
      <p:sp>
        <p:nvSpPr>
          <p:cNvPr id="7" name="TextBox 6">
            <a:extLst>
              <a:ext uri="{FF2B5EF4-FFF2-40B4-BE49-F238E27FC236}">
                <a16:creationId xmlns:a16="http://schemas.microsoft.com/office/drawing/2014/main" id="{C3D8D64A-7CA9-AC40-AA7F-BFC3EE0E6907}"/>
              </a:ext>
            </a:extLst>
          </p:cNvPr>
          <p:cNvSpPr txBox="1"/>
          <p:nvPr/>
        </p:nvSpPr>
        <p:spPr>
          <a:xfrm>
            <a:off x="312253" y="1200311"/>
            <a:ext cx="6191897" cy="1754326"/>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Handouts are printed pictures with minimal text that demonstrate key program messages and activities. They can be distributed to families alongside books or discussed during brief meetings (in-person or over the phone). </a:t>
            </a:r>
            <a:r>
              <a:rPr lang="en-US" sz="1200" b="1" dirty="0">
                <a:latin typeface="Arial" panose="020B0604020202020204" pitchFamily="34" charset="0"/>
                <a:cs typeface="Arial" panose="020B0604020202020204" pitchFamily="34" charset="0"/>
              </a:rPr>
              <a:t>Each handout is accompanied by a discussion guide, which can be used to discuss the content of the handouts with caregivers either in person, or over the phone. </a:t>
            </a:r>
          </a:p>
          <a:p>
            <a:endParaRPr lang="en-US" sz="1200" dirty="0">
              <a:highlight>
                <a:srgbClr val="FFFF00"/>
              </a:highlight>
              <a:latin typeface="Arial" panose="020B0604020202020204" pitchFamily="34" charset="0"/>
              <a:cs typeface="Arial" panose="020B0604020202020204" pitchFamily="34" charset="0"/>
            </a:endParaRPr>
          </a:p>
          <a:p>
            <a:r>
              <a:rPr lang="en-ZA" sz="1200" dirty="0">
                <a:effectLst/>
                <a:latin typeface="Helvetica Neue" panose="02000503000000020004" pitchFamily="2" charset="0"/>
              </a:rPr>
              <a:t>Two versions of each handout is available, showcasing families of different ethnic backgrounds. Teams should select the version with images that best suits their context. </a:t>
            </a:r>
          </a:p>
          <a:p>
            <a:endParaRPr lang="en-US" sz="1200" dirty="0">
              <a:highlight>
                <a:srgbClr val="FFFF00"/>
              </a:highlight>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E487E05-36E5-5244-A3A3-8FB360CF270B}"/>
              </a:ext>
            </a:extLst>
          </p:cNvPr>
          <p:cNvSpPr txBox="1"/>
          <p:nvPr/>
        </p:nvSpPr>
        <p:spPr>
          <a:xfrm>
            <a:off x="312253" y="2805118"/>
            <a:ext cx="6191897" cy="164660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The following sample handouts are available: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Introduction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Benefits of Reading Activities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What to do </a:t>
            </a:r>
            <a:r>
              <a:rPr lang="en-US" sz="1200" i="1" dirty="0">
                <a:latin typeface="Arial" panose="020B0604020202020204" pitchFamily="34" charset="0"/>
                <a:cs typeface="Arial" panose="020B0604020202020204" pitchFamily="34" charset="0"/>
              </a:rPr>
              <a:t>Before, During and After the Story</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Supporting Children with Disabilities </a:t>
            </a:r>
          </a:p>
          <a:p>
            <a:pPr marL="171450" indent="-171450">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Handouts can be printed and distributed individually, or all in one pack. </a:t>
            </a:r>
          </a:p>
          <a:p>
            <a:endParaRPr lang="en-US" sz="1200" dirty="0">
              <a:latin typeface="Arial" panose="020B0604020202020204" pitchFamily="34" charset="0"/>
              <a:cs typeface="Arial" panose="020B0604020202020204" pitchFamily="34" charset="0"/>
            </a:endParaRPr>
          </a:p>
          <a:p>
            <a:r>
              <a:rPr lang="en-US" sz="1200" b="1" dirty="0">
                <a:solidFill>
                  <a:srgbClr val="032740"/>
                </a:solidFill>
                <a:latin typeface="Arial" panose="020B0604020202020204" pitchFamily="34" charset="0"/>
                <a:cs typeface="Arial" panose="020B0604020202020204" pitchFamily="34" charset="0"/>
              </a:rPr>
              <a:t>Handout examples:</a:t>
            </a:r>
          </a:p>
        </p:txBody>
      </p:sp>
      <p:sp>
        <p:nvSpPr>
          <p:cNvPr id="16" name="Rectangle 15">
            <a:extLst>
              <a:ext uri="{FF2B5EF4-FFF2-40B4-BE49-F238E27FC236}">
                <a16:creationId xmlns:a16="http://schemas.microsoft.com/office/drawing/2014/main" id="{6630CFE3-E416-1E44-9480-7B0FD512AD52}"/>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CCD5289-08EC-0E4B-B200-E836529C268D}"/>
              </a:ext>
            </a:extLst>
          </p:cNvPr>
          <p:cNvSpPr txBox="1"/>
          <p:nvPr/>
        </p:nvSpPr>
        <p:spPr>
          <a:xfrm>
            <a:off x="240307" y="481656"/>
            <a:ext cx="4641014"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Handouts + discussion guides:</a:t>
            </a:r>
          </a:p>
        </p:txBody>
      </p:sp>
      <p:pic>
        <p:nvPicPr>
          <p:cNvPr id="9" name="Picture 8" descr="Graphical user interface, application, website&#10;&#10;Description automatically generated">
            <a:extLst>
              <a:ext uri="{FF2B5EF4-FFF2-40B4-BE49-F238E27FC236}">
                <a16:creationId xmlns:a16="http://schemas.microsoft.com/office/drawing/2014/main" id="{ADC13D25-CB27-0AF9-757A-304B32CC25B1}"/>
              </a:ext>
            </a:extLst>
          </p:cNvPr>
          <p:cNvPicPr>
            <a:picLocks noChangeAspect="1"/>
          </p:cNvPicPr>
          <p:nvPr/>
        </p:nvPicPr>
        <p:blipFill>
          <a:blip r:embed="rId2"/>
          <a:stretch>
            <a:fillRect/>
          </a:stretch>
        </p:blipFill>
        <p:spPr>
          <a:xfrm>
            <a:off x="2946062" y="4749872"/>
            <a:ext cx="3743396" cy="2600749"/>
          </a:xfrm>
          <a:prstGeom prst="rect">
            <a:avLst/>
          </a:prstGeom>
        </p:spPr>
      </p:pic>
      <p:pic>
        <p:nvPicPr>
          <p:cNvPr id="21" name="Picture 20" descr="A picture containing text, screenshot, different, several&#10;&#10;Description automatically generated">
            <a:extLst>
              <a:ext uri="{FF2B5EF4-FFF2-40B4-BE49-F238E27FC236}">
                <a16:creationId xmlns:a16="http://schemas.microsoft.com/office/drawing/2014/main" id="{C0681C3F-7C46-C3F4-69AF-AC9FCFFDC90A}"/>
              </a:ext>
            </a:extLst>
          </p:cNvPr>
          <p:cNvPicPr>
            <a:picLocks noChangeAspect="1"/>
          </p:cNvPicPr>
          <p:nvPr/>
        </p:nvPicPr>
        <p:blipFill>
          <a:blip r:embed="rId3"/>
          <a:stretch>
            <a:fillRect/>
          </a:stretch>
        </p:blipFill>
        <p:spPr>
          <a:xfrm>
            <a:off x="240307" y="4413734"/>
            <a:ext cx="2698101" cy="3285591"/>
          </a:xfrm>
          <a:prstGeom prst="rect">
            <a:avLst/>
          </a:prstGeom>
        </p:spPr>
      </p:pic>
      <p:sp>
        <p:nvSpPr>
          <p:cNvPr id="2" name="TextBox 1">
            <a:extLst>
              <a:ext uri="{FF2B5EF4-FFF2-40B4-BE49-F238E27FC236}">
                <a16:creationId xmlns:a16="http://schemas.microsoft.com/office/drawing/2014/main" id="{27063AA2-ED9C-4288-E895-863E33E58FB4}"/>
              </a:ext>
            </a:extLst>
          </p:cNvPr>
          <p:cNvSpPr txBox="1"/>
          <p:nvPr/>
        </p:nvSpPr>
        <p:spPr>
          <a:xfrm>
            <a:off x="240307" y="7751381"/>
            <a:ext cx="6196353" cy="1892826"/>
          </a:xfrm>
          <a:prstGeom prst="rect">
            <a:avLst/>
          </a:prstGeom>
          <a:noFill/>
        </p:spPr>
        <p:txBody>
          <a:bodyPr wrap="square">
            <a:spAutoFit/>
          </a:bodyPr>
          <a:lstStyle/>
          <a:p>
            <a:r>
              <a:rPr lang="en-US" sz="1200" b="1" dirty="0">
                <a:solidFill>
                  <a:srgbClr val="0C9195"/>
                </a:solidFill>
                <a:latin typeface="Arial" panose="020B0604020202020204" pitchFamily="34" charset="0"/>
                <a:cs typeface="Arial" panose="020B0604020202020204" pitchFamily="34" charset="0"/>
              </a:rPr>
              <a:t>Considerations for using picture handouts:</a:t>
            </a:r>
          </a:p>
          <a:p>
            <a:endParaRPr lang="en-US" sz="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Text needs to be translated.</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Printing: handouts should be printed on A4 paper, in color</a:t>
            </a:r>
            <a:r>
              <a:rPr lang="en-US"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Discussion guides need to be </a:t>
            </a:r>
            <a:r>
              <a:rPr lang="en-US" sz="1200" dirty="0">
                <a:latin typeface="Arial" panose="020B0604020202020204" pitchFamily="34" charset="0"/>
                <a:cs typeface="Arial" panose="020B0604020202020204" pitchFamily="34" charset="0"/>
              </a:rPr>
              <a:t>translated.</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Facilitators should be trained on using the discussion guides.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Where handouts are discussed telephonically, facilitators will require airtime and caregiver contact details to conduct phone calls.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Where handouts are discussed telephonically, facilitators should make sure that caregivers have the correct handout in front of them. </a:t>
            </a:r>
          </a:p>
          <a:p>
            <a:pPr marL="171450" indent="-171450">
              <a:buFont typeface="Arial" panose="020B0604020202020204" pitchFamily="34" charset="0"/>
              <a:buChar char="•"/>
            </a:pPr>
            <a:endParaRPr lang="en-US" sz="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655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251698-CC98-1F4D-B53E-EC4D5131ECDE}"/>
              </a:ext>
            </a:extLst>
          </p:cNvPr>
          <p:cNvSpPr txBox="1"/>
          <p:nvPr/>
        </p:nvSpPr>
        <p:spPr>
          <a:xfrm>
            <a:off x="228218" y="1289732"/>
            <a:ext cx="6191897" cy="1569660"/>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Posters can be used to display key program messages or to advertise program activities and meeting details in the community. </a:t>
            </a:r>
          </a:p>
          <a:p>
            <a:endParaRPr lang="en-US" sz="1200" dirty="0">
              <a:latin typeface="Arial" panose="020B0604020202020204" pitchFamily="34" charset="0"/>
              <a:cs typeface="Arial" panose="020B0604020202020204" pitchFamily="34" charset="0"/>
            </a:endParaRPr>
          </a:p>
          <a:p>
            <a:r>
              <a:rPr lang="en-ZA" sz="1200" dirty="0">
                <a:effectLst/>
                <a:latin typeface="Helvetica Neue" panose="02000503000000020004" pitchFamily="2" charset="0"/>
              </a:rPr>
              <a:t>Two versions of each poster template is available, showcasing families of different ethnic backgrounds. Teams should select the version with images that best suits their context.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02B406-DFBB-DE4D-8D30-554DBDA942F6}"/>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16</a:t>
            </a:r>
          </a:p>
        </p:txBody>
      </p:sp>
      <p:sp>
        <p:nvSpPr>
          <p:cNvPr id="18" name="TextBox 17">
            <a:extLst>
              <a:ext uri="{FF2B5EF4-FFF2-40B4-BE49-F238E27FC236}">
                <a16:creationId xmlns:a16="http://schemas.microsoft.com/office/drawing/2014/main" id="{F40A7835-596F-A84E-93C3-90B2B3F4CC8C}"/>
              </a:ext>
            </a:extLst>
          </p:cNvPr>
          <p:cNvSpPr txBox="1"/>
          <p:nvPr/>
        </p:nvSpPr>
        <p:spPr>
          <a:xfrm>
            <a:off x="223761" y="2517306"/>
            <a:ext cx="2000869" cy="261610"/>
          </a:xfrm>
          <a:prstGeom prst="rect">
            <a:avLst/>
          </a:prstGeom>
          <a:noFill/>
        </p:spPr>
        <p:txBody>
          <a:bodyPr wrap="none" rtlCol="0">
            <a:spAutoFit/>
          </a:bodyPr>
          <a:lstStyle/>
          <a:p>
            <a:r>
              <a:rPr lang="en-US" sz="1100" b="1" dirty="0">
                <a:solidFill>
                  <a:srgbClr val="032740"/>
                </a:solidFill>
                <a:latin typeface="Century Gothic" panose="020B0502020202020204" pitchFamily="34" charset="0"/>
              </a:rPr>
              <a:t>Poster template examples:</a:t>
            </a:r>
          </a:p>
        </p:txBody>
      </p:sp>
      <p:sp>
        <p:nvSpPr>
          <p:cNvPr id="8" name="TextBox 7">
            <a:extLst>
              <a:ext uri="{FF2B5EF4-FFF2-40B4-BE49-F238E27FC236}">
                <a16:creationId xmlns:a16="http://schemas.microsoft.com/office/drawing/2014/main" id="{AE00B195-58AD-F04A-A5CA-8EC1FB420F97}"/>
              </a:ext>
            </a:extLst>
          </p:cNvPr>
          <p:cNvSpPr txBox="1"/>
          <p:nvPr/>
        </p:nvSpPr>
        <p:spPr>
          <a:xfrm>
            <a:off x="296334" y="8491900"/>
            <a:ext cx="4856528" cy="1154162"/>
          </a:xfrm>
          <a:prstGeom prst="rect">
            <a:avLst/>
          </a:prstGeom>
          <a:noFill/>
        </p:spPr>
        <p:txBody>
          <a:bodyPr wrap="square">
            <a:spAutoFit/>
          </a:bodyPr>
          <a:lstStyle/>
          <a:p>
            <a:r>
              <a:rPr lang="en-US" sz="1200" b="1" dirty="0">
                <a:solidFill>
                  <a:srgbClr val="0C9195"/>
                </a:solidFill>
                <a:latin typeface="Arial" panose="020B0604020202020204" pitchFamily="34" charset="0"/>
                <a:cs typeface="Arial" panose="020B0604020202020204" pitchFamily="34" charset="0"/>
              </a:rPr>
              <a:t>Considerations for using posters:</a:t>
            </a:r>
          </a:p>
          <a:p>
            <a:endParaRPr lang="en-US" sz="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Poster text needs to be translated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Posters should be printed in color</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Size can vary, depending on where it is used</a:t>
            </a:r>
          </a:p>
          <a:p>
            <a:pPr marL="171450" indent="-1714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Teams can also use photos of local families on the posters</a:t>
            </a:r>
          </a:p>
          <a:p>
            <a:endParaRPr lang="en-US" sz="3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BBCF989-9AF3-1042-9062-33DD9C16F90F}"/>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C86CA6E-C391-CF44-B301-73122B7950F5}"/>
              </a:ext>
            </a:extLst>
          </p:cNvPr>
          <p:cNvSpPr txBox="1"/>
          <p:nvPr/>
        </p:nvSpPr>
        <p:spPr>
          <a:xfrm>
            <a:off x="240307" y="481656"/>
            <a:ext cx="1298753"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Posters:</a:t>
            </a:r>
          </a:p>
        </p:txBody>
      </p:sp>
      <p:grpSp>
        <p:nvGrpSpPr>
          <p:cNvPr id="9" name="Group 8">
            <a:extLst>
              <a:ext uri="{FF2B5EF4-FFF2-40B4-BE49-F238E27FC236}">
                <a16:creationId xmlns:a16="http://schemas.microsoft.com/office/drawing/2014/main" id="{2ED9834A-1021-63E8-9451-0FE3A82E8142}"/>
              </a:ext>
            </a:extLst>
          </p:cNvPr>
          <p:cNvGrpSpPr/>
          <p:nvPr/>
        </p:nvGrpSpPr>
        <p:grpSpPr>
          <a:xfrm>
            <a:off x="3447039" y="6562202"/>
            <a:ext cx="3187199" cy="2343150"/>
            <a:chOff x="2788696" y="7245543"/>
            <a:chExt cx="3187199" cy="2343150"/>
          </a:xfrm>
        </p:grpSpPr>
        <p:sp>
          <p:nvSpPr>
            <p:cNvPr id="11" name="Rectangle 10">
              <a:extLst>
                <a:ext uri="{FF2B5EF4-FFF2-40B4-BE49-F238E27FC236}">
                  <a16:creationId xmlns:a16="http://schemas.microsoft.com/office/drawing/2014/main" id="{876D6460-BD6D-0741-8986-07D7C1ECD958}"/>
                </a:ext>
              </a:extLst>
            </p:cNvPr>
            <p:cNvSpPr/>
            <p:nvPr/>
          </p:nvSpPr>
          <p:spPr>
            <a:xfrm rot="5400000">
              <a:off x="3210721" y="6823518"/>
              <a:ext cx="2343150" cy="3187199"/>
            </a:xfrm>
            <a:prstGeom prst="rect">
              <a:avLst/>
            </a:prstGeom>
            <a:noFill/>
            <a:ln w="9525">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group of people in clothing&#10;&#10;Description automatically generated with low confidence">
              <a:extLst>
                <a:ext uri="{FF2B5EF4-FFF2-40B4-BE49-F238E27FC236}">
                  <a16:creationId xmlns:a16="http://schemas.microsoft.com/office/drawing/2014/main" id="{FE5CC538-926A-FE41-96C4-00044142C97E}"/>
                </a:ext>
              </a:extLst>
            </p:cNvPr>
            <p:cNvPicPr>
              <a:picLocks noChangeAspect="1"/>
            </p:cNvPicPr>
            <p:nvPr/>
          </p:nvPicPr>
          <p:blipFill rotWithShape="1">
            <a:blip r:embed="rId2"/>
            <a:srcRect l="19313" t="20355" r="15135" b="14223"/>
            <a:stretch/>
          </p:blipFill>
          <p:spPr>
            <a:xfrm>
              <a:off x="3894225" y="8443560"/>
              <a:ext cx="2022574" cy="1117946"/>
            </a:xfrm>
            <a:prstGeom prst="rect">
              <a:avLst/>
            </a:prstGeom>
            <a:ln w="12700">
              <a:noFill/>
            </a:ln>
          </p:spPr>
        </p:pic>
        <p:pic>
          <p:nvPicPr>
            <p:cNvPr id="31" name="Picture 30">
              <a:extLst>
                <a:ext uri="{FF2B5EF4-FFF2-40B4-BE49-F238E27FC236}">
                  <a16:creationId xmlns:a16="http://schemas.microsoft.com/office/drawing/2014/main" id="{63DFFC8B-7628-D342-AE06-AAF8120292A6}"/>
                </a:ext>
              </a:extLst>
            </p:cNvPr>
            <p:cNvPicPr>
              <a:picLocks noChangeAspect="1"/>
            </p:cNvPicPr>
            <p:nvPr/>
          </p:nvPicPr>
          <p:blipFill rotWithShape="1">
            <a:blip r:embed="rId3"/>
            <a:srcRect l="763" t="1201" r="342"/>
            <a:stretch/>
          </p:blipFill>
          <p:spPr>
            <a:xfrm>
              <a:off x="3894225" y="7278560"/>
              <a:ext cx="2022574" cy="1131934"/>
            </a:xfrm>
            <a:prstGeom prst="rect">
              <a:avLst/>
            </a:prstGeom>
            <a:ln w="12700">
              <a:noFill/>
            </a:ln>
          </p:spPr>
        </p:pic>
        <p:sp>
          <p:nvSpPr>
            <p:cNvPr id="23" name="Rectangle 22">
              <a:extLst>
                <a:ext uri="{FF2B5EF4-FFF2-40B4-BE49-F238E27FC236}">
                  <a16:creationId xmlns:a16="http://schemas.microsoft.com/office/drawing/2014/main" id="{8D50C2B2-AFD2-9A4E-AB5A-CB4B30A8F0BC}"/>
                </a:ext>
              </a:extLst>
            </p:cNvPr>
            <p:cNvSpPr/>
            <p:nvPr/>
          </p:nvSpPr>
          <p:spPr>
            <a:xfrm>
              <a:off x="2876452" y="7367952"/>
              <a:ext cx="1229787" cy="1893484"/>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72C7C"/>
                </a:solidFill>
              </a:endParaRPr>
            </a:p>
          </p:txBody>
        </p:sp>
        <p:sp>
          <p:nvSpPr>
            <p:cNvPr id="32" name="TextBox 31">
              <a:extLst>
                <a:ext uri="{FF2B5EF4-FFF2-40B4-BE49-F238E27FC236}">
                  <a16:creationId xmlns:a16="http://schemas.microsoft.com/office/drawing/2014/main" id="{04207BBD-2DB7-3641-91DE-89F3D75A022E}"/>
                </a:ext>
              </a:extLst>
            </p:cNvPr>
            <p:cNvSpPr txBox="1"/>
            <p:nvPr/>
          </p:nvSpPr>
          <p:spPr>
            <a:xfrm>
              <a:off x="2878679" y="7431624"/>
              <a:ext cx="1229787" cy="1123384"/>
            </a:xfrm>
            <a:prstGeom prst="rect">
              <a:avLst/>
            </a:prstGeom>
            <a:noFill/>
          </p:spPr>
          <p:txBody>
            <a:bodyPr wrap="square" rtlCol="0">
              <a:spAutoFit/>
            </a:bodyPr>
            <a:lstStyle/>
            <a:p>
              <a:r>
                <a:rPr lang="en-US" sz="1000" b="1" dirty="0">
                  <a:solidFill>
                    <a:schemeClr val="bg1"/>
                  </a:solidFill>
                  <a:latin typeface="Century Gothic" panose="020B0502020202020204" pitchFamily="34" charset="0"/>
                </a:rPr>
                <a:t>Want to help your child do better at school? </a:t>
              </a:r>
            </a:p>
            <a:p>
              <a:endParaRPr lang="en-US" sz="700" b="1" dirty="0">
                <a:solidFill>
                  <a:schemeClr val="bg1"/>
                </a:solidFill>
                <a:latin typeface="Century Gothic" panose="020B0502020202020204" pitchFamily="34" charset="0"/>
              </a:endParaRPr>
            </a:p>
            <a:p>
              <a:r>
                <a:rPr lang="en-US" sz="1000" dirty="0">
                  <a:solidFill>
                    <a:schemeClr val="bg1"/>
                  </a:solidFill>
                  <a:latin typeface="Century Gothic" panose="020B0502020202020204" pitchFamily="34" charset="0"/>
                </a:rPr>
                <a:t>Join the READ@HOME program!</a:t>
              </a:r>
            </a:p>
          </p:txBody>
        </p:sp>
        <p:sp>
          <p:nvSpPr>
            <p:cNvPr id="34" name="Rectangle 33">
              <a:extLst>
                <a:ext uri="{FF2B5EF4-FFF2-40B4-BE49-F238E27FC236}">
                  <a16:creationId xmlns:a16="http://schemas.microsoft.com/office/drawing/2014/main" id="{8B666804-6409-AE47-8934-12BB64A5D709}"/>
                </a:ext>
              </a:extLst>
            </p:cNvPr>
            <p:cNvSpPr/>
            <p:nvPr/>
          </p:nvSpPr>
          <p:spPr>
            <a:xfrm>
              <a:off x="2870745" y="8610802"/>
              <a:ext cx="954389" cy="210916"/>
            </a:xfrm>
            <a:prstGeom prst="rect">
              <a:avLst/>
            </a:prstGeom>
            <a:solidFill>
              <a:srgbClr val="0C9195"/>
            </a:solidFill>
            <a:ln>
              <a:solidFill>
                <a:srgbClr val="0C9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E575363-490C-3D47-8507-A9DE5D9A74CB}"/>
                </a:ext>
              </a:extLst>
            </p:cNvPr>
            <p:cNvSpPr/>
            <p:nvPr/>
          </p:nvSpPr>
          <p:spPr>
            <a:xfrm>
              <a:off x="2877718" y="8910873"/>
              <a:ext cx="954389" cy="218494"/>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8475C1E-65F6-624B-9856-0C199986350B}"/>
                </a:ext>
              </a:extLst>
            </p:cNvPr>
            <p:cNvSpPr txBox="1"/>
            <p:nvPr/>
          </p:nvSpPr>
          <p:spPr>
            <a:xfrm>
              <a:off x="2963943" y="8613862"/>
              <a:ext cx="742511"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[add details]</a:t>
              </a:r>
            </a:p>
          </p:txBody>
        </p:sp>
        <p:sp>
          <p:nvSpPr>
            <p:cNvPr id="38" name="TextBox 37">
              <a:extLst>
                <a:ext uri="{FF2B5EF4-FFF2-40B4-BE49-F238E27FC236}">
                  <a16:creationId xmlns:a16="http://schemas.microsoft.com/office/drawing/2014/main" id="{EA328C4A-CDDD-A045-9CE6-D81F2F4FA1DF}"/>
                </a:ext>
              </a:extLst>
            </p:cNvPr>
            <p:cNvSpPr txBox="1"/>
            <p:nvPr/>
          </p:nvSpPr>
          <p:spPr>
            <a:xfrm>
              <a:off x="2941888" y="9295416"/>
              <a:ext cx="838691"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[insert logos]</a:t>
              </a:r>
            </a:p>
          </p:txBody>
        </p:sp>
        <p:sp>
          <p:nvSpPr>
            <p:cNvPr id="39" name="TextBox 38">
              <a:extLst>
                <a:ext uri="{FF2B5EF4-FFF2-40B4-BE49-F238E27FC236}">
                  <a16:creationId xmlns:a16="http://schemas.microsoft.com/office/drawing/2014/main" id="{91834529-84D7-2D4E-9262-3D40EFF4E09A}"/>
                </a:ext>
              </a:extLst>
            </p:cNvPr>
            <p:cNvSpPr txBox="1"/>
            <p:nvPr/>
          </p:nvSpPr>
          <p:spPr>
            <a:xfrm>
              <a:off x="2985521" y="8912203"/>
              <a:ext cx="742511"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[add details]</a:t>
              </a:r>
            </a:p>
          </p:txBody>
        </p:sp>
      </p:grpSp>
      <p:pic>
        <p:nvPicPr>
          <p:cNvPr id="12" name="Picture 11">
            <a:extLst>
              <a:ext uri="{FF2B5EF4-FFF2-40B4-BE49-F238E27FC236}">
                <a16:creationId xmlns:a16="http://schemas.microsoft.com/office/drawing/2014/main" id="{7554E95C-30E3-9649-8B11-B55F2862274D}"/>
              </a:ext>
            </a:extLst>
          </p:cNvPr>
          <p:cNvPicPr>
            <a:picLocks noChangeAspect="1"/>
          </p:cNvPicPr>
          <p:nvPr/>
        </p:nvPicPr>
        <p:blipFill>
          <a:blip r:embed="rId4"/>
          <a:stretch>
            <a:fillRect/>
          </a:stretch>
        </p:blipFill>
        <p:spPr>
          <a:xfrm>
            <a:off x="223761" y="2897729"/>
            <a:ext cx="3187200" cy="4603734"/>
          </a:xfrm>
          <a:prstGeom prst="rect">
            <a:avLst/>
          </a:prstGeom>
        </p:spPr>
      </p:pic>
      <p:pic>
        <p:nvPicPr>
          <p:cNvPr id="13" name="Picture 12" descr="A group of children in a classroom&#10;&#10;Description automatically generated with low confidence">
            <a:extLst>
              <a:ext uri="{FF2B5EF4-FFF2-40B4-BE49-F238E27FC236}">
                <a16:creationId xmlns:a16="http://schemas.microsoft.com/office/drawing/2014/main" id="{209639AA-A58C-22F9-B7C7-102432184CE7}"/>
              </a:ext>
            </a:extLst>
          </p:cNvPr>
          <p:cNvPicPr>
            <a:picLocks noChangeAspect="1"/>
          </p:cNvPicPr>
          <p:nvPr/>
        </p:nvPicPr>
        <p:blipFill>
          <a:blip r:embed="rId5"/>
          <a:stretch>
            <a:fillRect/>
          </a:stretch>
        </p:blipFill>
        <p:spPr>
          <a:xfrm>
            <a:off x="3658927" y="2853799"/>
            <a:ext cx="2761188" cy="3674422"/>
          </a:xfrm>
          <a:prstGeom prst="rect">
            <a:avLst/>
          </a:prstGeom>
        </p:spPr>
      </p:pic>
    </p:spTree>
    <p:extLst>
      <p:ext uri="{BB962C8B-B14F-4D97-AF65-F5344CB8AC3E}">
        <p14:creationId xmlns:p14="http://schemas.microsoft.com/office/powerpoint/2010/main" val="3822720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00492C-0217-EE41-9229-9CC217C84678}"/>
              </a:ext>
            </a:extLst>
          </p:cNvPr>
          <p:cNvSpPr/>
          <p:nvPr/>
        </p:nvSpPr>
        <p:spPr>
          <a:xfrm>
            <a:off x="0" y="31889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66FB6A-9BC5-7649-A6E0-09FCDA8D2504}"/>
              </a:ext>
            </a:extLst>
          </p:cNvPr>
          <p:cNvSpPr txBox="1"/>
          <p:nvPr/>
        </p:nvSpPr>
        <p:spPr>
          <a:xfrm>
            <a:off x="240307" y="481656"/>
            <a:ext cx="4483920"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Digital images + voice notes:</a:t>
            </a:r>
          </a:p>
        </p:txBody>
      </p:sp>
      <p:sp>
        <p:nvSpPr>
          <p:cNvPr id="4" name="TextBox 3">
            <a:extLst>
              <a:ext uri="{FF2B5EF4-FFF2-40B4-BE49-F238E27FC236}">
                <a16:creationId xmlns:a16="http://schemas.microsoft.com/office/drawing/2014/main" id="{9596C56C-BAA2-9B4C-9644-5524EC7BC427}"/>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17</a:t>
            </a:r>
          </a:p>
        </p:txBody>
      </p:sp>
      <p:sp>
        <p:nvSpPr>
          <p:cNvPr id="7" name="TextBox 6">
            <a:extLst>
              <a:ext uri="{FF2B5EF4-FFF2-40B4-BE49-F238E27FC236}">
                <a16:creationId xmlns:a16="http://schemas.microsoft.com/office/drawing/2014/main" id="{22ED5D04-74EC-C945-8B05-EC01C403C311}"/>
              </a:ext>
            </a:extLst>
          </p:cNvPr>
          <p:cNvSpPr txBox="1"/>
          <p:nvPr/>
        </p:nvSpPr>
        <p:spPr>
          <a:xfrm>
            <a:off x="333051" y="1220719"/>
            <a:ext cx="6191897" cy="3339376"/>
          </a:xfrm>
          <a:prstGeom prst="rect">
            <a:avLst/>
          </a:prstGeom>
          <a:noFill/>
        </p:spPr>
        <p:txBody>
          <a:bodyPr wrap="square">
            <a:spAutoFit/>
          </a:bodyPr>
          <a:lstStyle/>
          <a:p>
            <a:endParaRPr lang="en-US" sz="700" b="1" dirty="0">
              <a:solidFill>
                <a:srgbClr val="772C7C"/>
              </a:solidFill>
              <a:latin typeface="Century Gothic" panose="020B0502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Digital images can be sent to caregivers' phones as a reminder of key program messages. Each image is accompanied by a voice note (a short audio recording) that explains the key message in the picture and encourages caregivers to try the activity at home.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Facilitators can send the image and voice note to individual caregivers, or use group messaging (e.g., via WhatsApp groups). WhatsApp groups (consisting of 20-30 caregivers) can be an easy and effective way to send content to multiple caregivers. The groups can also serve as a source of peer support, where challenges can be troubleshooted and successes can be shared. Caregivers with phones can also be encouraged to meet with other caregivers in their community (especially other caregivers who do not have access to phones) and share content with them. </a:t>
            </a:r>
          </a:p>
          <a:p>
            <a:endParaRPr lang="en-US" sz="1200" dirty="0">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 example digital image and accompanying voice note is shown below:</a:t>
            </a: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F25D62-D683-E34A-A835-E0CF1131FC1C}"/>
              </a:ext>
            </a:extLst>
          </p:cNvPr>
          <p:cNvSpPr txBox="1"/>
          <p:nvPr/>
        </p:nvSpPr>
        <p:spPr>
          <a:xfrm>
            <a:off x="312254" y="6765386"/>
            <a:ext cx="6377204" cy="2769989"/>
          </a:xfrm>
          <a:prstGeom prst="rect">
            <a:avLst/>
          </a:prstGeom>
          <a:noFill/>
        </p:spPr>
        <p:txBody>
          <a:bodyPr wrap="square">
            <a:spAutoFit/>
          </a:bodyPr>
          <a:lstStyle/>
          <a:p>
            <a:r>
              <a:rPr lang="en-US" sz="1200" b="1" dirty="0">
                <a:solidFill>
                  <a:srgbClr val="00A04D"/>
                </a:solidFill>
                <a:latin typeface="Arial" panose="020B0604020202020204" pitchFamily="34" charset="0"/>
                <a:cs typeface="Arial" panose="020B0604020202020204" pitchFamily="34" charset="0"/>
              </a:rPr>
              <a:t>Considerations for using digital images and voice notes:</a:t>
            </a:r>
          </a:p>
          <a:p>
            <a:endParaRPr lang="en-US" sz="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Voice notes need to be translated.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Voice notes need to be recorded. Make sure that the person conducting the recording uses an engaging voice, speaks clearly and not too quickly, and that there is limited background noise.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Data and caregiver contact information will be required to send the content to caregivers.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Before sending out the image and voice note, make sure that the correct voice note is sent out with the corresponding image.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Consider what time of day is appropriate to send messages to caregivers.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If it is common practice for caregivers to delete messages from contact numbers that they do not know, caregivers need to be alerted that the messages are coming to ensure that they view the messages.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Updating contact information may be required, as some caregivers might change their numbers frequently.</a:t>
            </a:r>
          </a:p>
        </p:txBody>
      </p:sp>
      <p:pic>
        <p:nvPicPr>
          <p:cNvPr id="13" name="Graphic 12" descr="Image with solid fill">
            <a:extLst>
              <a:ext uri="{FF2B5EF4-FFF2-40B4-BE49-F238E27FC236}">
                <a16:creationId xmlns:a16="http://schemas.microsoft.com/office/drawing/2014/main" id="{62BE9AF4-B351-F04F-956B-C336D37F06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056" y="4167459"/>
            <a:ext cx="461552" cy="461552"/>
          </a:xfrm>
          <a:prstGeom prst="rect">
            <a:avLst/>
          </a:prstGeom>
        </p:spPr>
      </p:pic>
      <p:pic>
        <p:nvPicPr>
          <p:cNvPr id="14" name="Graphic 13" descr="Radio microphone with solid fill">
            <a:extLst>
              <a:ext uri="{FF2B5EF4-FFF2-40B4-BE49-F238E27FC236}">
                <a16:creationId xmlns:a16="http://schemas.microsoft.com/office/drawing/2014/main" id="{464BE261-C3BB-EE4B-B825-A24DE3E664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0168" y="4279301"/>
            <a:ext cx="314750" cy="314750"/>
          </a:xfrm>
          <a:prstGeom prst="rect">
            <a:avLst/>
          </a:prstGeom>
        </p:spPr>
      </p:pic>
      <p:sp>
        <p:nvSpPr>
          <p:cNvPr id="18" name="TextBox 17">
            <a:extLst>
              <a:ext uri="{FF2B5EF4-FFF2-40B4-BE49-F238E27FC236}">
                <a16:creationId xmlns:a16="http://schemas.microsoft.com/office/drawing/2014/main" id="{8E1E882F-DE04-1F40-9902-A5419CC3B91E}"/>
              </a:ext>
            </a:extLst>
          </p:cNvPr>
          <p:cNvSpPr txBox="1"/>
          <p:nvPr/>
        </p:nvSpPr>
        <p:spPr>
          <a:xfrm>
            <a:off x="3754919" y="4261408"/>
            <a:ext cx="2563926" cy="2292935"/>
          </a:xfrm>
          <a:prstGeom prst="rect">
            <a:avLst/>
          </a:prstGeom>
          <a:noFill/>
        </p:spPr>
        <p:txBody>
          <a:bodyPr wrap="square">
            <a:spAutoFit/>
          </a:bodyPr>
          <a:lstStyle/>
          <a:p>
            <a:r>
              <a:rPr lang="en-ZA" sz="1100" b="1" i="1" dirty="0">
                <a:solidFill>
                  <a:srgbClr val="032740"/>
                </a:solidFill>
                <a:effectLst/>
                <a:latin typeface="Century Gothic" panose="020B0502020202020204" pitchFamily="34" charset="0"/>
                <a:ea typeface="Helvetica Neue" panose="02000503000000020004" pitchFamily="2" charset="0"/>
                <a:cs typeface="Helvetica Neue" panose="02000503000000020004" pitchFamily="2" charset="0"/>
              </a:rPr>
              <a:t>“</a:t>
            </a:r>
            <a:r>
              <a:rPr lang="en-ZA" sz="1100" b="1" i="1" dirty="0">
                <a:solidFill>
                  <a:srgbClr val="032740"/>
                </a:solidFill>
                <a:latin typeface="Century Gothic" panose="020B0502020202020204" pitchFamily="34" charset="0"/>
                <a:ea typeface="Helvetica Neue" panose="02000503000000020004" pitchFamily="2" charset="0"/>
                <a:cs typeface="Helvetica Neue" panose="02000503000000020004" pitchFamily="2" charset="0"/>
              </a:rPr>
              <a:t>No matter your child’s age, make sure you give them lots of praise! </a:t>
            </a:r>
            <a:r>
              <a:rPr lang="en-ZA" sz="1100" b="1" i="1" dirty="0">
                <a:solidFill>
                  <a:srgbClr val="032740"/>
                </a:solidFill>
                <a:latin typeface="Century Gothic" panose="020B0502020202020204" pitchFamily="34" charset="0"/>
                <a:ea typeface="Helvetica Neue" panose="02000503000000020004" pitchFamily="2" charset="0"/>
                <a:cs typeface="Arial" panose="020B0604020202020204" pitchFamily="34" charset="0"/>
              </a:rPr>
              <a:t>It might sound strange, but you don’t have to tell your child they are wrong or that they are making a mistake to help them learn. Rather, respond by offering them the correct word or answer. By correcting them in a positive way, you encourage them to keep talking and learning. We hope you find moments to praise your child during your next reading activity!”</a:t>
            </a:r>
          </a:p>
        </p:txBody>
      </p:sp>
      <p:pic>
        <p:nvPicPr>
          <p:cNvPr id="15" name="Picture 14" descr="Text&#10;&#10;Description automatically generated">
            <a:extLst>
              <a:ext uri="{FF2B5EF4-FFF2-40B4-BE49-F238E27FC236}">
                <a16:creationId xmlns:a16="http://schemas.microsoft.com/office/drawing/2014/main" id="{B6945D99-6717-DCDE-F306-2F2AD07BABA5}"/>
              </a:ext>
            </a:extLst>
          </p:cNvPr>
          <p:cNvPicPr>
            <a:picLocks noChangeAspect="1"/>
          </p:cNvPicPr>
          <p:nvPr/>
        </p:nvPicPr>
        <p:blipFill>
          <a:blip r:embed="rId7"/>
          <a:stretch>
            <a:fillRect/>
          </a:stretch>
        </p:blipFill>
        <p:spPr>
          <a:xfrm>
            <a:off x="835608" y="4205783"/>
            <a:ext cx="2555874" cy="2386111"/>
          </a:xfrm>
          <a:prstGeom prst="rect">
            <a:avLst/>
          </a:prstGeom>
        </p:spPr>
      </p:pic>
    </p:spTree>
    <p:extLst>
      <p:ext uri="{BB962C8B-B14F-4D97-AF65-F5344CB8AC3E}">
        <p14:creationId xmlns:p14="http://schemas.microsoft.com/office/powerpoint/2010/main" val="364641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BA399A-6BC7-6241-93F1-656478951BF6}"/>
              </a:ext>
            </a:extLst>
          </p:cNvPr>
          <p:cNvSpPr txBox="1"/>
          <p:nvPr/>
        </p:nvSpPr>
        <p:spPr>
          <a:xfrm>
            <a:off x="6318844" y="9456501"/>
            <a:ext cx="370614"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18</a:t>
            </a:r>
          </a:p>
        </p:txBody>
      </p:sp>
      <p:sp>
        <p:nvSpPr>
          <p:cNvPr id="12" name="Rectangle 11">
            <a:extLst>
              <a:ext uri="{FF2B5EF4-FFF2-40B4-BE49-F238E27FC236}">
                <a16:creationId xmlns:a16="http://schemas.microsoft.com/office/drawing/2014/main" id="{35B2D54E-7EA4-E6C1-430E-D75AE475E500}"/>
              </a:ext>
            </a:extLst>
          </p:cNvPr>
          <p:cNvSpPr/>
          <p:nvPr/>
        </p:nvSpPr>
        <p:spPr>
          <a:xfrm>
            <a:off x="0" y="390422"/>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C4322A5-9EE7-2609-D979-E1072FE8A169}"/>
              </a:ext>
            </a:extLst>
          </p:cNvPr>
          <p:cNvSpPr txBox="1"/>
          <p:nvPr/>
        </p:nvSpPr>
        <p:spPr>
          <a:xfrm>
            <a:off x="240307" y="553183"/>
            <a:ext cx="2956259"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Materials for radio:</a:t>
            </a:r>
          </a:p>
        </p:txBody>
      </p:sp>
      <p:sp>
        <p:nvSpPr>
          <p:cNvPr id="14" name="TextBox 13">
            <a:extLst>
              <a:ext uri="{FF2B5EF4-FFF2-40B4-BE49-F238E27FC236}">
                <a16:creationId xmlns:a16="http://schemas.microsoft.com/office/drawing/2014/main" id="{D27276DF-BF25-4A78-A1BE-45CA10E12DAA}"/>
              </a:ext>
            </a:extLst>
          </p:cNvPr>
          <p:cNvSpPr txBox="1"/>
          <p:nvPr/>
        </p:nvSpPr>
        <p:spPr>
          <a:xfrm>
            <a:off x="240307" y="1326596"/>
            <a:ext cx="6284641" cy="2585323"/>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Radio can be used to create awareness of the program and activities, to disseminate key messages, or to conduct a read-along or demonstration using local books. Teams are encouraged to be creative and work with local stations to produce engaging, relevant radio messages for their setting. </a:t>
            </a:r>
          </a:p>
          <a:p>
            <a:endParaRPr lang="en-US" sz="6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following radio scripts are available for teams to adapt:</a:t>
            </a:r>
          </a:p>
          <a:p>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Key program messages (can be considered for jingles or short “advertisements”)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Template for conducting a book demonstration / read along</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Scripted dialogue between a caregiver and facilitator (to address common barriers and challenges with reading activities)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Teams can also consider using the radio adaptation examples provided by the </a:t>
            </a:r>
            <a:r>
              <a:rPr lang="en-US" sz="1200" dirty="0">
                <a:latin typeface="Arial" panose="020B0604020202020204" pitchFamily="34" charset="0"/>
                <a:cs typeface="Arial" panose="020B0604020202020204" pitchFamily="34" charset="0"/>
                <a:hlinkClick r:id="rId2"/>
              </a:rPr>
              <a:t>Reading Comprehension Interest Group</a:t>
            </a:r>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104346E-7CD8-6DC6-06DC-BE8914AD14EF}"/>
              </a:ext>
            </a:extLst>
          </p:cNvPr>
          <p:cNvSpPr txBox="1"/>
          <p:nvPr/>
        </p:nvSpPr>
        <p:spPr>
          <a:xfrm>
            <a:off x="240307" y="4109030"/>
            <a:ext cx="6196353" cy="1154162"/>
          </a:xfrm>
          <a:prstGeom prst="rect">
            <a:avLst/>
          </a:prstGeom>
          <a:noFill/>
        </p:spPr>
        <p:txBody>
          <a:bodyPr wrap="square">
            <a:spAutoFit/>
          </a:bodyPr>
          <a:lstStyle/>
          <a:p>
            <a:r>
              <a:rPr lang="en-US" sz="1200" b="1" dirty="0">
                <a:solidFill>
                  <a:schemeClr val="accent2">
                    <a:lumMod val="75000"/>
                  </a:schemeClr>
                </a:solidFill>
                <a:latin typeface="Arial" panose="020B0604020202020204" pitchFamily="34" charset="0"/>
                <a:cs typeface="Arial" panose="020B0604020202020204" pitchFamily="34" charset="0"/>
              </a:rPr>
              <a:t>Considerations for using radio:</a:t>
            </a:r>
          </a:p>
          <a:p>
            <a:endParaRPr lang="en-US" sz="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Will require a radio broadcast agreement?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Identify which radio programs would be most optimal to air content.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 strong communications strategy is needed to ensure that caregivers tune in at the appropriate times.</a:t>
            </a:r>
          </a:p>
          <a:p>
            <a:pPr marL="171450" indent="-171450">
              <a:buFont typeface="Arial" panose="020B0604020202020204" pitchFamily="34" charset="0"/>
              <a:buChar char="•"/>
            </a:pPr>
            <a:endParaRPr lang="en-US" sz="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145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D21B2C-9CC1-6E4C-9EFD-3AB61A53D65C}"/>
              </a:ext>
            </a:extLst>
          </p:cNvPr>
          <p:cNvSpPr/>
          <p:nvPr/>
        </p:nvSpPr>
        <p:spPr>
          <a:xfrm>
            <a:off x="0" y="450455"/>
            <a:ext cx="6858000" cy="1548756"/>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A32959-D229-AE43-AF82-430816B5581C}"/>
              </a:ext>
            </a:extLst>
          </p:cNvPr>
          <p:cNvSpPr txBox="1"/>
          <p:nvPr/>
        </p:nvSpPr>
        <p:spPr>
          <a:xfrm>
            <a:off x="447940" y="1221405"/>
            <a:ext cx="2228495"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rPr>
              <a:t>CONTENTS</a:t>
            </a:r>
          </a:p>
        </p:txBody>
      </p:sp>
      <p:sp>
        <p:nvSpPr>
          <p:cNvPr id="11" name="Rectangle 10">
            <a:extLst>
              <a:ext uri="{FF2B5EF4-FFF2-40B4-BE49-F238E27FC236}">
                <a16:creationId xmlns:a16="http://schemas.microsoft.com/office/drawing/2014/main" id="{A7533458-7536-9049-A633-E60C54B31DAB}"/>
              </a:ext>
            </a:extLst>
          </p:cNvPr>
          <p:cNvSpPr/>
          <p:nvPr/>
        </p:nvSpPr>
        <p:spPr>
          <a:xfrm rot="5400000">
            <a:off x="4150564" y="1151038"/>
            <a:ext cx="45722" cy="953867"/>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88FCC-F7EE-0147-8416-CE4D34F07169}"/>
              </a:ext>
            </a:extLst>
          </p:cNvPr>
          <p:cNvSpPr/>
          <p:nvPr/>
        </p:nvSpPr>
        <p:spPr>
          <a:xfrm rot="5400000">
            <a:off x="5210864" y="1151037"/>
            <a:ext cx="45722" cy="953867"/>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326265-470E-EF48-A7C1-106DF6D3377C}"/>
              </a:ext>
            </a:extLst>
          </p:cNvPr>
          <p:cNvSpPr/>
          <p:nvPr/>
        </p:nvSpPr>
        <p:spPr>
          <a:xfrm rot="5400000">
            <a:off x="6271164" y="1151037"/>
            <a:ext cx="45722" cy="953867"/>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2B1305-EB1B-2C4B-8886-691215F0BEF7}"/>
              </a:ext>
            </a:extLst>
          </p:cNvPr>
          <p:cNvSpPr/>
          <p:nvPr/>
        </p:nvSpPr>
        <p:spPr>
          <a:xfrm rot="5400000" flipH="1">
            <a:off x="244629" y="1447520"/>
            <a:ext cx="45722" cy="360899"/>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181495-945A-6341-A2BC-D05159725DB1}"/>
              </a:ext>
            </a:extLst>
          </p:cNvPr>
          <p:cNvSpPr/>
          <p:nvPr/>
        </p:nvSpPr>
        <p:spPr>
          <a:xfrm rot="5400000">
            <a:off x="3109654" y="1151038"/>
            <a:ext cx="45722" cy="953868"/>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5F6DD950-428E-014E-B1BC-E591C4847F46}"/>
              </a:ext>
            </a:extLst>
          </p:cNvPr>
          <p:cNvGraphicFramePr>
            <a:graphicFrameLocks noGrp="1"/>
          </p:cNvGraphicFramePr>
          <p:nvPr>
            <p:extLst>
              <p:ext uri="{D42A27DB-BD31-4B8C-83A1-F6EECF244321}">
                <p14:modId xmlns:p14="http://schemas.microsoft.com/office/powerpoint/2010/main" val="2037762649"/>
              </p:ext>
            </p:extLst>
          </p:nvPr>
        </p:nvGraphicFramePr>
        <p:xfrm>
          <a:off x="447941" y="2577130"/>
          <a:ext cx="5846084" cy="5191760"/>
        </p:xfrm>
        <a:graphic>
          <a:graphicData uri="http://schemas.openxmlformats.org/drawingml/2006/table">
            <a:tbl>
              <a:tblPr>
                <a:tableStyleId>{5C22544A-7EE6-4342-B048-85BDC9FD1C3A}</a:tableStyleId>
              </a:tblPr>
              <a:tblGrid>
                <a:gridCol w="5846084">
                  <a:extLst>
                    <a:ext uri="{9D8B030D-6E8A-4147-A177-3AD203B41FA5}">
                      <a16:colId xmlns:a16="http://schemas.microsoft.com/office/drawing/2014/main" val="3940127387"/>
                    </a:ext>
                  </a:extLst>
                </a:gridCol>
              </a:tblGrid>
              <a:tr h="370840">
                <a:tc>
                  <a:txBody>
                    <a:bodyPr/>
                    <a:lstStyle/>
                    <a:p>
                      <a:pPr algn="r"/>
                      <a:r>
                        <a:rPr lang="en-US" sz="1500" b="1" dirty="0">
                          <a:solidFill>
                            <a:srgbClr val="032740"/>
                          </a:solidFill>
                          <a:latin typeface="Century Gothic" panose="020B0502020202020204" pitchFamily="34" charset="0"/>
                        </a:rPr>
                        <a:t>Introduction..................................................................................3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5590744"/>
                  </a:ext>
                </a:extLst>
              </a:tr>
              <a:tr h="370840">
                <a:tc>
                  <a:txBody>
                    <a:bodyPr/>
                    <a:lstStyle/>
                    <a:p>
                      <a:pPr algn="r"/>
                      <a:r>
                        <a:rPr lang="en-US" sz="1500" b="1" dirty="0" err="1">
                          <a:solidFill>
                            <a:srgbClr val="032740"/>
                          </a:solidFill>
                          <a:latin typeface="Century Gothic" panose="020B0502020202020204" pitchFamily="34" charset="0"/>
                        </a:rPr>
                        <a:t>Read@Home</a:t>
                      </a:r>
                      <a:r>
                        <a:rPr lang="en-US" sz="1500" b="1" dirty="0">
                          <a:solidFill>
                            <a:srgbClr val="032740"/>
                          </a:solidFill>
                          <a:latin typeface="Century Gothic" panose="020B0502020202020204" pitchFamily="34" charset="0"/>
                        </a:rPr>
                        <a:t> content..................................................................4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828378"/>
                  </a:ext>
                </a:extLst>
              </a:tr>
              <a:tr h="370840">
                <a:tc>
                  <a:txBody>
                    <a:bodyPr/>
                    <a:lstStyle/>
                    <a:p>
                      <a:pPr algn="r"/>
                      <a:r>
                        <a:rPr lang="en-US" sz="1500" b="1" dirty="0">
                          <a:solidFill>
                            <a:srgbClr val="032740"/>
                          </a:solidFill>
                          <a:latin typeface="Century Gothic" panose="020B0502020202020204" pitchFamily="34" charset="0"/>
                        </a:rPr>
                        <a:t>Overview of available products.................................................5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0471336"/>
                  </a:ext>
                </a:extLst>
              </a:tr>
              <a:tr h="370840">
                <a:tc>
                  <a:txBody>
                    <a:bodyPr/>
                    <a:lstStyle/>
                    <a:p>
                      <a:pPr algn="r"/>
                      <a:r>
                        <a:rPr lang="en-US" sz="1500" b="1" dirty="0">
                          <a:solidFill>
                            <a:srgbClr val="032740"/>
                          </a:solidFill>
                          <a:latin typeface="Century Gothic" panose="020B0502020202020204" pitchFamily="34" charset="0"/>
                        </a:rPr>
                        <a:t>Product requirements..................................................................6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4590137"/>
                  </a:ext>
                </a:extLst>
              </a:tr>
              <a:tr h="370840">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1500" b="1" dirty="0">
                          <a:solidFill>
                            <a:srgbClr val="032740"/>
                          </a:solidFill>
                          <a:latin typeface="Century Gothic" panose="020B0502020202020204" pitchFamily="34" charset="0"/>
                        </a:rPr>
                        <a:t>Considerations for delivery.........................................................7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9864053"/>
                  </a:ext>
                </a:extLst>
              </a:tr>
              <a:tr h="370840">
                <a:tc>
                  <a:txBody>
                    <a:bodyPr/>
                    <a:lstStyle/>
                    <a:p>
                      <a:pPr algn="r"/>
                      <a:r>
                        <a:rPr lang="en-US" sz="1500" b="1" dirty="0">
                          <a:solidFill>
                            <a:srgbClr val="032740"/>
                          </a:solidFill>
                          <a:latin typeface="Century Gothic" panose="020B0502020202020204" pitchFamily="34" charset="0"/>
                        </a:rPr>
                        <a:t>Adaptation guidelines.................................................................9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6306202"/>
                  </a:ext>
                </a:extLst>
              </a:tr>
              <a:tr h="370840">
                <a:tc>
                  <a:txBody>
                    <a:bodyPr/>
                    <a:lstStyle/>
                    <a:p>
                      <a:r>
                        <a:rPr lang="en-US" sz="1500" b="1" dirty="0">
                          <a:solidFill>
                            <a:srgbClr val="1FA3DA"/>
                          </a:solidFill>
                          <a:latin typeface="Century Gothic" panose="020B0502020202020204" pitchFamily="34" charset="0"/>
                        </a:rPr>
                        <a:t>PRODUCTS: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477460"/>
                  </a:ext>
                </a:extLst>
              </a:tr>
              <a:tr h="370840">
                <a:tc>
                  <a:txBody>
                    <a:bodyPr/>
                    <a:lstStyle/>
                    <a:p>
                      <a:pPr algn="r"/>
                      <a:r>
                        <a:rPr lang="en-US" sz="1500" b="1" dirty="0">
                          <a:solidFill>
                            <a:srgbClr val="032740"/>
                          </a:solidFill>
                          <a:latin typeface="Century Gothic" panose="020B0502020202020204" pitchFamily="34" charset="0"/>
                        </a:rPr>
                        <a:t>  Flip books.................................................................................10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228799"/>
                  </a:ext>
                </a:extLst>
              </a:tr>
              <a:tr h="370840">
                <a:tc>
                  <a:txBody>
                    <a:bodyPr/>
                    <a:lstStyle/>
                    <a:p>
                      <a:pPr algn="r"/>
                      <a:r>
                        <a:rPr lang="en-US" sz="1500" b="1" dirty="0">
                          <a:solidFill>
                            <a:srgbClr val="032740"/>
                          </a:solidFill>
                          <a:latin typeface="Century Gothic" panose="020B0502020202020204" pitchFamily="34" charset="0"/>
                        </a:rPr>
                        <a:t>   Videos......................................................................................13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5326696"/>
                  </a:ext>
                </a:extLst>
              </a:tr>
              <a:tr h="370840">
                <a:tc>
                  <a:txBody>
                    <a:bodyPr/>
                    <a:lstStyle/>
                    <a:p>
                      <a:pPr algn="r"/>
                      <a:r>
                        <a:rPr lang="en-US" sz="1500" b="1" dirty="0">
                          <a:solidFill>
                            <a:srgbClr val="032740"/>
                          </a:solidFill>
                          <a:latin typeface="Century Gothic" panose="020B0502020202020204" pitchFamily="34" charset="0"/>
                        </a:rPr>
                        <a:t>   Handouts + discussion guides...............................................15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372272"/>
                  </a:ext>
                </a:extLst>
              </a:tr>
              <a:tr h="370840">
                <a:tc>
                  <a:txBody>
                    <a:bodyPr/>
                    <a:lstStyle/>
                    <a:p>
                      <a:pPr algn="r"/>
                      <a:r>
                        <a:rPr lang="en-US" sz="1500" b="1" dirty="0">
                          <a:solidFill>
                            <a:srgbClr val="032740"/>
                          </a:solidFill>
                          <a:latin typeface="Century Gothic" panose="020B0502020202020204" pitchFamily="34" charset="0"/>
                        </a:rPr>
                        <a:t>   Posters......................................................................................16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207226"/>
                  </a:ext>
                </a:extLst>
              </a:tr>
              <a:tr h="370840">
                <a:tc>
                  <a:txBody>
                    <a:bodyPr/>
                    <a:lstStyle/>
                    <a:p>
                      <a:pPr algn="r"/>
                      <a:r>
                        <a:rPr lang="en-US" sz="1500" b="1" dirty="0">
                          <a:solidFill>
                            <a:srgbClr val="032740"/>
                          </a:solidFill>
                          <a:latin typeface="Century Gothic" panose="020B0502020202020204" pitchFamily="34" charset="0"/>
                        </a:rPr>
                        <a:t>Digital images and voice notes.............................................17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105926"/>
                  </a:ext>
                </a:extLst>
              </a:tr>
              <a:tr h="370840">
                <a:tc>
                  <a:txBody>
                    <a:bodyPr/>
                    <a:lstStyle/>
                    <a:p>
                      <a:pPr algn="r"/>
                      <a:r>
                        <a:rPr lang="en-US" sz="1500" b="1" dirty="0">
                          <a:solidFill>
                            <a:srgbClr val="032740"/>
                          </a:solidFill>
                          <a:latin typeface="Century Gothic" panose="020B0502020202020204" pitchFamily="34" charset="0"/>
                        </a:rPr>
                        <a:t>   Materials for radio...................................................................18</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497580"/>
                  </a:ext>
                </a:extLst>
              </a:tr>
              <a:tr h="370840">
                <a:tc>
                  <a:txBody>
                    <a:bodyPr/>
                    <a:lstStyle/>
                    <a:p>
                      <a:pPr algn="r"/>
                      <a:endParaRPr lang="en-US" sz="400" b="1" dirty="0">
                        <a:solidFill>
                          <a:srgbClr val="032740"/>
                        </a:solidFill>
                        <a:latin typeface="Century Gothic" panose="020B0502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682404"/>
                  </a:ext>
                </a:extLst>
              </a:tr>
            </a:tbl>
          </a:graphicData>
        </a:graphic>
      </p:graphicFrame>
    </p:spTree>
    <p:extLst>
      <p:ext uri="{BB962C8B-B14F-4D97-AF65-F5344CB8AC3E}">
        <p14:creationId xmlns:p14="http://schemas.microsoft.com/office/powerpoint/2010/main" val="1112127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717AA9-19AB-4246-B6AB-83D8660378D2}"/>
              </a:ext>
            </a:extLst>
          </p:cNvPr>
          <p:cNvSpPr/>
          <p:nvPr/>
        </p:nvSpPr>
        <p:spPr>
          <a:xfrm>
            <a:off x="0" y="450455"/>
            <a:ext cx="6858000" cy="1548756"/>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3C4B25-0A8A-C943-B9EE-0A3C6A21F91B}"/>
              </a:ext>
            </a:extLst>
          </p:cNvPr>
          <p:cNvSpPr txBox="1"/>
          <p:nvPr/>
        </p:nvSpPr>
        <p:spPr>
          <a:xfrm>
            <a:off x="559354" y="1224833"/>
            <a:ext cx="3166251" cy="584775"/>
          </a:xfrm>
          <a:prstGeom prst="rect">
            <a:avLst/>
          </a:prstGeom>
          <a:noFill/>
        </p:spPr>
        <p:txBody>
          <a:bodyPr wrap="none" rtlCol="0">
            <a:spAutoFit/>
          </a:bodyPr>
          <a:lstStyle/>
          <a:p>
            <a:r>
              <a:rPr lang="en-US" sz="3200" b="1" dirty="0">
                <a:solidFill>
                  <a:schemeClr val="bg1"/>
                </a:solidFill>
                <a:latin typeface="Century Gothic" panose="020B0502020202020204" pitchFamily="34" charset="0"/>
              </a:rPr>
              <a:t>INTRODUCTION</a:t>
            </a:r>
          </a:p>
        </p:txBody>
      </p:sp>
      <p:sp>
        <p:nvSpPr>
          <p:cNvPr id="2" name="TextBox 1">
            <a:extLst>
              <a:ext uri="{FF2B5EF4-FFF2-40B4-BE49-F238E27FC236}">
                <a16:creationId xmlns:a16="http://schemas.microsoft.com/office/drawing/2014/main" id="{44A2ACD3-9DB9-FA45-AB39-91E7E3A24B08}"/>
              </a:ext>
            </a:extLst>
          </p:cNvPr>
          <p:cNvSpPr txBox="1"/>
          <p:nvPr/>
        </p:nvSpPr>
        <p:spPr>
          <a:xfrm>
            <a:off x="400335" y="2379488"/>
            <a:ext cx="6057329" cy="7155805"/>
          </a:xfrm>
          <a:prstGeom prst="rect">
            <a:avLst/>
          </a:prstGeom>
          <a:noFill/>
        </p:spPr>
        <p:txBody>
          <a:bodyPr wrap="square" rtlCol="0">
            <a:spAutoFit/>
          </a:bodyPr>
          <a:lstStyle/>
          <a:p>
            <a:r>
              <a:rPr lang="en-US" sz="1500" b="1" dirty="0">
                <a:solidFill>
                  <a:srgbClr val="032740"/>
                </a:solidFill>
                <a:latin typeface="Century Gothic" panose="020B0502020202020204" pitchFamily="34" charset="0"/>
                <a:cs typeface="Arial" panose="020B0604020202020204" pitchFamily="34" charset="0"/>
              </a:rPr>
              <a:t>The </a:t>
            </a:r>
            <a:r>
              <a:rPr lang="en-US" sz="1500" b="1" dirty="0" err="1">
                <a:solidFill>
                  <a:srgbClr val="032740"/>
                </a:solidFill>
                <a:latin typeface="Century Gothic" panose="020B0502020202020204" pitchFamily="34" charset="0"/>
                <a:cs typeface="Arial" panose="020B0604020202020204" pitchFamily="34" charset="0"/>
              </a:rPr>
              <a:t>Read@Home</a:t>
            </a:r>
            <a:r>
              <a:rPr lang="en-US" sz="1500" b="1" dirty="0">
                <a:solidFill>
                  <a:srgbClr val="032740"/>
                </a:solidFill>
                <a:latin typeface="Century Gothic" panose="020B0502020202020204" pitchFamily="34" charset="0"/>
                <a:cs typeface="Arial" panose="020B0604020202020204" pitchFamily="34" charset="0"/>
              </a:rPr>
              <a:t> Initiative</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World Bank’s </a:t>
            </a:r>
            <a:r>
              <a:rPr lang="en-US" sz="1300" dirty="0" err="1">
                <a:latin typeface="Arial" panose="020B0604020202020204" pitchFamily="34" charset="0"/>
                <a:cs typeface="Arial" panose="020B0604020202020204" pitchFamily="34" charset="0"/>
              </a:rPr>
              <a:t>Read@Home</a:t>
            </a:r>
            <a:r>
              <a:rPr lang="en-US" sz="1300" dirty="0">
                <a:latin typeface="Arial" panose="020B0604020202020204" pitchFamily="34" charset="0"/>
                <a:cs typeface="Arial" panose="020B0604020202020204" pitchFamily="34" charset="0"/>
              </a:rPr>
              <a:t> initiative delivers reading and learning materials to hard-to-reach homes, as quickly and efficiently as possible, along with support for parents and other caregivers to engage with children’s learning. </a:t>
            </a:r>
          </a:p>
          <a:p>
            <a:endParaRPr lang="en-US" sz="1200" dirty="0">
              <a:latin typeface="Arial" panose="020B0604020202020204" pitchFamily="34" charset="0"/>
              <a:cs typeface="Arial" panose="020B0604020202020204" pitchFamily="34" charset="0"/>
            </a:endParaRPr>
          </a:p>
          <a:p>
            <a:r>
              <a:rPr lang="en-US" sz="1500" b="1" dirty="0">
                <a:solidFill>
                  <a:srgbClr val="032740"/>
                </a:solidFill>
                <a:latin typeface="Century Gothic" panose="020B0502020202020204" pitchFamily="34" charset="0"/>
                <a:cs typeface="Arial" panose="020B0604020202020204" pitchFamily="34" charset="0"/>
              </a:rPr>
              <a:t>Parental engagement materials</a:t>
            </a:r>
          </a:p>
          <a:p>
            <a:endParaRPr lang="en-US" sz="12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A comprehensive package of guidance materials have been developed to promote </a:t>
            </a:r>
            <a:r>
              <a:rPr lang="en-US" sz="1300" b="1" dirty="0">
                <a:latin typeface="Arial" panose="020B0604020202020204" pitchFamily="34" charset="0"/>
                <a:cs typeface="Arial" panose="020B0604020202020204" pitchFamily="34" charset="0"/>
              </a:rPr>
              <a:t>caregiver engagement in children’s reading activities </a:t>
            </a:r>
            <a:r>
              <a:rPr lang="en-US" sz="1300" dirty="0">
                <a:latin typeface="Arial" panose="020B0604020202020204" pitchFamily="34" charset="0"/>
                <a:cs typeface="Arial" panose="020B0604020202020204" pitchFamily="34" charset="0"/>
              </a:rPr>
              <a:t>at home. To effectively support all parents and caregivers to participate in </a:t>
            </a:r>
            <a:r>
              <a:rPr lang="en-US" sz="1300" dirty="0" err="1">
                <a:latin typeface="Arial" panose="020B0604020202020204" pitchFamily="34" charset="0"/>
                <a:cs typeface="Arial" panose="020B0604020202020204" pitchFamily="34" charset="0"/>
              </a:rPr>
              <a:t>Read@Home</a:t>
            </a:r>
            <a:r>
              <a:rPr lang="en-US" sz="1300" dirty="0">
                <a:latin typeface="Arial" panose="020B0604020202020204" pitchFamily="34" charset="0"/>
                <a:cs typeface="Arial" panose="020B0604020202020204" pitchFamily="34" charset="0"/>
              </a:rPr>
              <a:t>, these engagement strategies can be used by all parents and caregivers, regardless of their own literacy levels. The package of materials presents content through a variety of formats (e.g., pictures, video, audio, and discussions), to improve the accessibility of messages to caregivers who struggle to read or cannot read themselves.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Country teams can select, adapt, and combine different products to reach the maximum number of caregivers in the most compelling way, while leveraging available services and resources. </a:t>
            </a:r>
          </a:p>
          <a:p>
            <a:endParaRPr lang="en-US" sz="1300" dirty="0">
              <a:latin typeface="Arial" panose="020B0604020202020204" pitchFamily="34" charset="0"/>
              <a:cs typeface="Arial" panose="020B0604020202020204" pitchFamily="34" charset="0"/>
            </a:endParaRPr>
          </a:p>
          <a:p>
            <a:r>
              <a:rPr lang="en-US" sz="1500" b="1" dirty="0">
                <a:solidFill>
                  <a:srgbClr val="032740"/>
                </a:solidFill>
                <a:latin typeface="Century Gothic" panose="020B0502020202020204" pitchFamily="34" charset="0"/>
                <a:cs typeface="Arial" panose="020B0604020202020204" pitchFamily="34" charset="0"/>
              </a:rPr>
              <a:t>Purpose of the orientation booklet</a:t>
            </a:r>
          </a:p>
          <a:p>
            <a:endParaRPr lang="en-US" sz="1300" b="1" dirty="0">
              <a:solidFill>
                <a:srgbClr val="032740"/>
              </a:solidFill>
              <a:latin typeface="Century Gothic" panose="020B0502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This booklet provides an overview of the different materials in the package, intended as a first line of products that teams can adapt and improve upon to suit their context.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booklet includes considerations and guidance for selecting, adapting, preparing, and delivering content to caregivers via different delivery formats. </a:t>
            </a:r>
          </a:p>
          <a:p>
            <a:endParaRPr lang="en-US" sz="1300" dirty="0">
              <a:latin typeface="Arial" panose="020B0604020202020204" pitchFamily="34" charset="0"/>
              <a:cs typeface="Arial" panose="020B0604020202020204" pitchFamily="34" charset="0"/>
            </a:endParaRPr>
          </a:p>
          <a:p>
            <a:r>
              <a:rPr lang="en-US" sz="1150" dirty="0">
                <a:latin typeface="Arial" panose="020B0604020202020204" pitchFamily="34" charset="0"/>
                <a:cs typeface="Arial" panose="020B0604020202020204" pitchFamily="34" charset="0"/>
              </a:rPr>
              <a:t>Note: </a:t>
            </a:r>
            <a:r>
              <a:rPr lang="en-US" sz="1150" i="1" dirty="0">
                <a:latin typeface="Arial" panose="020B0604020202020204" pitchFamily="34" charset="0"/>
                <a:cs typeface="Arial" panose="020B0604020202020204" pitchFamily="34" charset="0"/>
              </a:rPr>
              <a:t>While delivering content using technology (e.g., sending content to caregiver’s phones or using social media platforms such as WhatsApp to engage with caregivers) may not currently be feasible in many contexts, the package includes materials for digital delivery, which can be considered as access to internet and feature phones change over time. </a:t>
            </a:r>
          </a:p>
        </p:txBody>
      </p:sp>
      <p:sp>
        <p:nvSpPr>
          <p:cNvPr id="9" name="Rectangle 8">
            <a:extLst>
              <a:ext uri="{FF2B5EF4-FFF2-40B4-BE49-F238E27FC236}">
                <a16:creationId xmlns:a16="http://schemas.microsoft.com/office/drawing/2014/main" id="{601241F0-CA4B-C547-A4A8-3146A36C4F04}"/>
              </a:ext>
            </a:extLst>
          </p:cNvPr>
          <p:cNvSpPr/>
          <p:nvPr/>
        </p:nvSpPr>
        <p:spPr>
          <a:xfrm rot="5400000">
            <a:off x="4150564" y="1151038"/>
            <a:ext cx="45722" cy="953867"/>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427666-87FC-3642-8842-B30126A3F4D5}"/>
              </a:ext>
            </a:extLst>
          </p:cNvPr>
          <p:cNvSpPr/>
          <p:nvPr/>
        </p:nvSpPr>
        <p:spPr>
          <a:xfrm rot="5400000">
            <a:off x="5210864" y="1151037"/>
            <a:ext cx="45722" cy="953867"/>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B3CECA-DE6C-A643-BBF4-758AD1A8C1E4}"/>
              </a:ext>
            </a:extLst>
          </p:cNvPr>
          <p:cNvSpPr/>
          <p:nvPr/>
        </p:nvSpPr>
        <p:spPr>
          <a:xfrm rot="5400000">
            <a:off x="6271164" y="1151037"/>
            <a:ext cx="45722" cy="953867"/>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E3D3CF-491B-974C-8C6A-B3AE1F936A4A}"/>
              </a:ext>
            </a:extLst>
          </p:cNvPr>
          <p:cNvSpPr/>
          <p:nvPr/>
        </p:nvSpPr>
        <p:spPr>
          <a:xfrm rot="5400000">
            <a:off x="290400" y="1401749"/>
            <a:ext cx="45724" cy="452442"/>
          </a:xfrm>
          <a:prstGeom prst="rect">
            <a:avLst/>
          </a:prstGeom>
          <a:solidFill>
            <a:srgbClr val="1FA3DA"/>
          </a:solidFill>
          <a:ln>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5654BE-94F4-9343-8BA9-D66B29406EFF}"/>
              </a:ext>
            </a:extLst>
          </p:cNvPr>
          <p:cNvSpPr txBox="1"/>
          <p:nvPr/>
        </p:nvSpPr>
        <p:spPr>
          <a:xfrm>
            <a:off x="6318844" y="9456501"/>
            <a:ext cx="277640"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3</a:t>
            </a:r>
          </a:p>
        </p:txBody>
      </p:sp>
    </p:spTree>
    <p:extLst>
      <p:ext uri="{BB962C8B-B14F-4D97-AF65-F5344CB8AC3E}">
        <p14:creationId xmlns:p14="http://schemas.microsoft.com/office/powerpoint/2010/main" val="224352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1B00828-171B-599B-8A0A-63E31D888A99}"/>
              </a:ext>
            </a:extLst>
          </p:cNvPr>
          <p:cNvSpPr/>
          <p:nvPr/>
        </p:nvSpPr>
        <p:spPr>
          <a:xfrm rot="5400000">
            <a:off x="2874823" y="6721978"/>
            <a:ext cx="774018" cy="4837553"/>
          </a:xfrm>
          <a:prstGeom prst="rect">
            <a:avLst/>
          </a:prstGeom>
          <a:noFill/>
          <a:ln w="38100">
            <a:solidFill>
              <a:srgbClr val="772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717AA9-19AB-4246-B6AB-83D8660378D2}"/>
              </a:ext>
            </a:extLst>
          </p:cNvPr>
          <p:cNvSpPr/>
          <p:nvPr/>
        </p:nvSpPr>
        <p:spPr>
          <a:xfrm>
            <a:off x="0" y="379826"/>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3C4B25-0A8A-C943-B9EE-0A3C6A21F91B}"/>
              </a:ext>
            </a:extLst>
          </p:cNvPr>
          <p:cNvSpPr txBox="1"/>
          <p:nvPr/>
        </p:nvSpPr>
        <p:spPr>
          <a:xfrm>
            <a:off x="240307" y="533986"/>
            <a:ext cx="6237605" cy="430887"/>
          </a:xfrm>
          <a:prstGeom prst="rect">
            <a:avLst/>
          </a:prstGeom>
          <a:noFill/>
        </p:spPr>
        <p:txBody>
          <a:bodyPr wrap="none" rtlCol="0">
            <a:spAutoFit/>
          </a:bodyPr>
          <a:lstStyle/>
          <a:p>
            <a:r>
              <a:rPr lang="en-US" sz="2200" b="1" dirty="0" err="1">
                <a:solidFill>
                  <a:schemeClr val="bg1"/>
                </a:solidFill>
                <a:latin typeface="Century Gothic" panose="020B0502020202020204" pitchFamily="34" charset="0"/>
              </a:rPr>
              <a:t>Read@Home</a:t>
            </a:r>
            <a:r>
              <a:rPr lang="en-US" sz="2200" b="1" dirty="0">
                <a:solidFill>
                  <a:schemeClr val="bg1"/>
                </a:solidFill>
                <a:latin typeface="Century Gothic" panose="020B0502020202020204" pitchFamily="34" charset="0"/>
              </a:rPr>
              <a:t> parental engagement content:</a:t>
            </a:r>
          </a:p>
        </p:txBody>
      </p:sp>
      <p:sp>
        <p:nvSpPr>
          <p:cNvPr id="2" name="TextBox 1">
            <a:extLst>
              <a:ext uri="{FF2B5EF4-FFF2-40B4-BE49-F238E27FC236}">
                <a16:creationId xmlns:a16="http://schemas.microsoft.com/office/drawing/2014/main" id="{44A2ACD3-9DB9-FA45-AB39-91E7E3A24B08}"/>
              </a:ext>
            </a:extLst>
          </p:cNvPr>
          <p:cNvSpPr txBox="1"/>
          <p:nvPr/>
        </p:nvSpPr>
        <p:spPr>
          <a:xfrm>
            <a:off x="539167" y="1289907"/>
            <a:ext cx="5925353" cy="3570208"/>
          </a:xfrm>
          <a:prstGeom prst="rect">
            <a:avLst/>
          </a:prstGeom>
          <a:noFill/>
        </p:spPr>
        <p:txBody>
          <a:bodyPr wrap="square" lIns="91440" tIns="45720" rIns="91440" bIns="45720" rtlCol="0" anchor="t">
            <a:spAutoFit/>
          </a:bodyPr>
          <a:lstStyle/>
          <a:p>
            <a:r>
              <a:rPr lang="en-US" sz="1200" dirty="0">
                <a:latin typeface="Arial"/>
                <a:cs typeface="Arial"/>
              </a:rPr>
              <a:t>Guidance for caregivers include content on the </a:t>
            </a:r>
            <a:r>
              <a:rPr lang="en-US" sz="1200" b="1" dirty="0">
                <a:latin typeface="Arial"/>
                <a:cs typeface="Arial"/>
              </a:rPr>
              <a:t>benefits of reading activities </a:t>
            </a:r>
            <a:r>
              <a:rPr lang="en-US" sz="1200" dirty="0">
                <a:latin typeface="Arial"/>
                <a:cs typeface="Arial"/>
              </a:rPr>
              <a:t>and </a:t>
            </a:r>
            <a:r>
              <a:rPr lang="en-US" sz="1200" b="1" dirty="0">
                <a:latin typeface="Arial"/>
                <a:cs typeface="Arial"/>
              </a:rPr>
              <a:t>caregiver involvement</a:t>
            </a:r>
            <a:r>
              <a:rPr lang="en-US" sz="1200" dirty="0">
                <a:latin typeface="Arial"/>
                <a:cs typeface="Arial"/>
              </a:rPr>
              <a:t>, along with practical examples of how caregivers can engage children </a:t>
            </a:r>
            <a:r>
              <a:rPr lang="en-US" sz="1200" b="1" dirty="0">
                <a:latin typeface="Arial"/>
                <a:cs typeface="Arial"/>
              </a:rPr>
              <a:t>before, during and after </a:t>
            </a:r>
            <a:r>
              <a:rPr lang="en-US" sz="1200" dirty="0">
                <a:latin typeface="Arial"/>
                <a:cs typeface="Arial"/>
              </a:rPr>
              <a:t>reading activities. These techniques do not rely on the book’s written text, so </a:t>
            </a:r>
            <a:r>
              <a:rPr lang="en-US" sz="1200" b="1" dirty="0">
                <a:latin typeface="Arial"/>
                <a:cs typeface="Arial"/>
              </a:rPr>
              <a:t>caregivers do not need to be able to read </a:t>
            </a:r>
            <a:r>
              <a:rPr lang="en-US" sz="1200" dirty="0">
                <a:latin typeface="Arial"/>
                <a:cs typeface="Arial"/>
              </a:rPr>
              <a:t>in order to use them.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 overview of the four main content sections is presented below: </a:t>
            </a:r>
          </a:p>
          <a:p>
            <a:endParaRPr lang="en-ZA"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400" b="1" dirty="0">
              <a:solidFill>
                <a:srgbClr val="032740"/>
              </a:solidFill>
              <a:latin typeface="Century Gothic" panose="020B0502020202020204" pitchFamily="34" charset="0"/>
              <a:cs typeface="Arial" panose="020B0604020202020204" pitchFamily="34" charset="0"/>
            </a:endParaRPr>
          </a:p>
          <a:p>
            <a:endParaRPr lang="en-US" sz="1400" b="1" dirty="0">
              <a:solidFill>
                <a:srgbClr val="032740"/>
              </a:solidFill>
              <a:latin typeface="Century Gothic" panose="020B0502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a:p>
            <a:endParaRPr lang="en-ZA" dirty="0"/>
          </a:p>
          <a:p>
            <a:endParaRPr lang="en-US" dirty="0"/>
          </a:p>
        </p:txBody>
      </p:sp>
      <p:pic>
        <p:nvPicPr>
          <p:cNvPr id="6" name="Picture 5" descr="A picture containing floor, wall, indoor, bedroom&#10;&#10;Description automatically generated">
            <a:extLst>
              <a:ext uri="{FF2B5EF4-FFF2-40B4-BE49-F238E27FC236}">
                <a16:creationId xmlns:a16="http://schemas.microsoft.com/office/drawing/2014/main" id="{D283F38D-9172-784C-9DCD-0D17899DB369}"/>
              </a:ext>
            </a:extLst>
          </p:cNvPr>
          <p:cNvPicPr>
            <a:picLocks noChangeAspect="1"/>
          </p:cNvPicPr>
          <p:nvPr/>
        </p:nvPicPr>
        <p:blipFill rotWithShape="1">
          <a:blip r:embed="rId2"/>
          <a:srcRect l="29027" t="26147" r="36416" b="32464"/>
          <a:stretch/>
        </p:blipFill>
        <p:spPr>
          <a:xfrm>
            <a:off x="557932" y="2866782"/>
            <a:ext cx="1860668" cy="1313048"/>
          </a:xfrm>
          <a:prstGeom prst="roundRect">
            <a:avLst/>
          </a:prstGeom>
          <a:ln w="38100">
            <a:solidFill>
              <a:srgbClr val="032740"/>
            </a:solidFill>
          </a:ln>
        </p:spPr>
      </p:pic>
      <p:sp>
        <p:nvSpPr>
          <p:cNvPr id="7" name="Rectangle 6">
            <a:extLst>
              <a:ext uri="{FF2B5EF4-FFF2-40B4-BE49-F238E27FC236}">
                <a16:creationId xmlns:a16="http://schemas.microsoft.com/office/drawing/2014/main" id="{18915F16-18FC-1249-8470-CCAEEDE46E7B}"/>
              </a:ext>
            </a:extLst>
          </p:cNvPr>
          <p:cNvSpPr/>
          <p:nvPr/>
        </p:nvSpPr>
        <p:spPr>
          <a:xfrm rot="5400000">
            <a:off x="4368806" y="1066777"/>
            <a:ext cx="366112" cy="3793882"/>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DA2B081-0A80-5848-ADB9-672BD1055752}"/>
              </a:ext>
            </a:extLst>
          </p:cNvPr>
          <p:cNvSpPr txBox="1"/>
          <p:nvPr/>
        </p:nvSpPr>
        <p:spPr>
          <a:xfrm>
            <a:off x="2574932" y="2813359"/>
            <a:ext cx="3922420"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INTRODUCTION FOR CAREGIVERS</a:t>
            </a:r>
          </a:p>
        </p:txBody>
      </p:sp>
      <p:sp>
        <p:nvSpPr>
          <p:cNvPr id="9" name="Rectangle 8">
            <a:extLst>
              <a:ext uri="{FF2B5EF4-FFF2-40B4-BE49-F238E27FC236}">
                <a16:creationId xmlns:a16="http://schemas.microsoft.com/office/drawing/2014/main" id="{795DC256-7E03-8440-9E91-A8936C5EE671}"/>
              </a:ext>
            </a:extLst>
          </p:cNvPr>
          <p:cNvSpPr/>
          <p:nvPr/>
        </p:nvSpPr>
        <p:spPr>
          <a:xfrm>
            <a:off x="2678853" y="3206199"/>
            <a:ext cx="3774477" cy="1033800"/>
          </a:xfrm>
          <a:prstGeom prst="rect">
            <a:avLst/>
          </a:prstGeom>
          <a:noFill/>
          <a:ln w="28575">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4614BC-3798-534F-8CA5-5A4FA2024B86}"/>
              </a:ext>
            </a:extLst>
          </p:cNvPr>
          <p:cNvSpPr txBox="1"/>
          <p:nvPr/>
        </p:nvSpPr>
        <p:spPr>
          <a:xfrm>
            <a:off x="2832113" y="3256500"/>
            <a:ext cx="3467955" cy="923330"/>
          </a:xfrm>
          <a:prstGeom prst="rect">
            <a:avLst/>
          </a:prstGeom>
          <a:noFill/>
        </p:spPr>
        <p:txBody>
          <a:bodyPr wrap="square" rtlCol="0">
            <a:spAutoFit/>
          </a:bodyPr>
          <a:lstStyle/>
          <a:p>
            <a:r>
              <a:rPr lang="en-US" sz="1200" b="1" dirty="0">
                <a:solidFill>
                  <a:srgbClr val="032740"/>
                </a:solidFill>
                <a:latin typeface="Arial" panose="020B0604020202020204" pitchFamily="34" charset="0"/>
                <a:cs typeface="Arial" panose="020B0604020202020204" pitchFamily="34" charset="0"/>
              </a:rPr>
              <a:t>Benefits of books and reading activities </a:t>
            </a:r>
            <a:r>
              <a:rPr lang="en-US" sz="1200" dirty="0">
                <a:solidFill>
                  <a:srgbClr val="032740"/>
                </a:solidFill>
                <a:latin typeface="Arial" panose="020B0604020202020204" pitchFamily="34" charset="0"/>
                <a:cs typeface="Arial" panose="020B0604020202020204" pitchFamily="34" charset="0"/>
              </a:rPr>
              <a:t>for children’s development and learning;</a:t>
            </a:r>
          </a:p>
          <a:p>
            <a:endParaRPr lang="en-US" sz="600" dirty="0">
              <a:solidFill>
                <a:srgbClr val="032740"/>
              </a:solidFill>
              <a:latin typeface="Arial" panose="020B0604020202020204" pitchFamily="34" charset="0"/>
              <a:cs typeface="Arial" panose="020B0604020202020204" pitchFamily="34" charset="0"/>
            </a:endParaRPr>
          </a:p>
          <a:p>
            <a:r>
              <a:rPr lang="en-US" sz="1200" b="1" dirty="0">
                <a:solidFill>
                  <a:srgbClr val="032740"/>
                </a:solidFill>
                <a:latin typeface="Arial" panose="020B0604020202020204" pitchFamily="34" charset="0"/>
                <a:cs typeface="Arial" panose="020B0604020202020204" pitchFamily="34" charset="0"/>
              </a:rPr>
              <a:t>Importance of caregivers’ involvement, </a:t>
            </a:r>
            <a:r>
              <a:rPr lang="en-US" sz="1200" dirty="0">
                <a:solidFill>
                  <a:srgbClr val="032740"/>
                </a:solidFill>
                <a:latin typeface="Arial" panose="020B0604020202020204" pitchFamily="34" charset="0"/>
                <a:cs typeface="Arial" panose="020B0604020202020204" pitchFamily="34" charset="0"/>
              </a:rPr>
              <a:t>regardless of their own literacy levels. </a:t>
            </a:r>
          </a:p>
        </p:txBody>
      </p:sp>
      <p:sp>
        <p:nvSpPr>
          <p:cNvPr id="11" name="Rectangle 10">
            <a:extLst>
              <a:ext uri="{FF2B5EF4-FFF2-40B4-BE49-F238E27FC236}">
                <a16:creationId xmlns:a16="http://schemas.microsoft.com/office/drawing/2014/main" id="{46812BEB-721D-AE45-9057-D38882A604D1}"/>
              </a:ext>
            </a:extLst>
          </p:cNvPr>
          <p:cNvSpPr/>
          <p:nvPr/>
        </p:nvSpPr>
        <p:spPr>
          <a:xfrm>
            <a:off x="2668913" y="4356329"/>
            <a:ext cx="3793882" cy="366112"/>
          </a:xfrm>
          <a:prstGeom prst="rect">
            <a:avLst/>
          </a:prstGeom>
          <a:solidFill>
            <a:srgbClr val="005846"/>
          </a:solidFill>
          <a:ln>
            <a:solidFill>
              <a:srgbClr val="005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DECF3F5-6246-7B4E-9732-46BA378EB50E}"/>
              </a:ext>
            </a:extLst>
          </p:cNvPr>
          <p:cNvSpPr txBox="1"/>
          <p:nvPr/>
        </p:nvSpPr>
        <p:spPr>
          <a:xfrm>
            <a:off x="2749879" y="4385496"/>
            <a:ext cx="3621215"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BEFORE THE STORY</a:t>
            </a:r>
          </a:p>
        </p:txBody>
      </p:sp>
      <p:pic>
        <p:nvPicPr>
          <p:cNvPr id="13" name="Picture 12" descr="A picture containing toy, wall, indoor, doll&#10;&#10;Description automatically generated">
            <a:extLst>
              <a:ext uri="{FF2B5EF4-FFF2-40B4-BE49-F238E27FC236}">
                <a16:creationId xmlns:a16="http://schemas.microsoft.com/office/drawing/2014/main" id="{F280670A-385A-0540-A2C4-BB8906848203}"/>
              </a:ext>
            </a:extLst>
          </p:cNvPr>
          <p:cNvPicPr>
            <a:picLocks noChangeAspect="1"/>
          </p:cNvPicPr>
          <p:nvPr/>
        </p:nvPicPr>
        <p:blipFill rotWithShape="1">
          <a:blip r:embed="rId3"/>
          <a:srcRect l="15604" t="5353" r="4460" b="-415"/>
          <a:stretch/>
        </p:blipFill>
        <p:spPr>
          <a:xfrm flipH="1">
            <a:off x="557929" y="4356329"/>
            <a:ext cx="1860670" cy="1297903"/>
          </a:xfrm>
          <a:prstGeom prst="roundRect">
            <a:avLst/>
          </a:prstGeom>
          <a:ln w="38100">
            <a:solidFill>
              <a:srgbClr val="005846"/>
            </a:solidFill>
          </a:ln>
        </p:spPr>
      </p:pic>
      <p:sp>
        <p:nvSpPr>
          <p:cNvPr id="14" name="Rectangle 13">
            <a:extLst>
              <a:ext uri="{FF2B5EF4-FFF2-40B4-BE49-F238E27FC236}">
                <a16:creationId xmlns:a16="http://schemas.microsoft.com/office/drawing/2014/main" id="{3F5C3A1A-2BBE-324C-B853-1A4A4A4B5754}"/>
              </a:ext>
            </a:extLst>
          </p:cNvPr>
          <p:cNvSpPr/>
          <p:nvPr/>
        </p:nvSpPr>
        <p:spPr>
          <a:xfrm>
            <a:off x="2676603" y="4781220"/>
            <a:ext cx="3774476" cy="913783"/>
          </a:xfrm>
          <a:prstGeom prst="rect">
            <a:avLst/>
          </a:prstGeom>
          <a:noFill/>
          <a:ln w="28575">
            <a:solidFill>
              <a:srgbClr val="005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8447FA-2468-B541-91C5-12460897BC3B}"/>
              </a:ext>
            </a:extLst>
          </p:cNvPr>
          <p:cNvSpPr txBox="1"/>
          <p:nvPr/>
        </p:nvSpPr>
        <p:spPr>
          <a:xfrm>
            <a:off x="2725443" y="4818957"/>
            <a:ext cx="3649004" cy="830997"/>
          </a:xfrm>
          <a:prstGeom prst="rect">
            <a:avLst/>
          </a:prstGeom>
          <a:noFill/>
        </p:spPr>
        <p:txBody>
          <a:bodyPr wrap="square" rtlCol="0">
            <a:spAutoFit/>
          </a:bodyPr>
          <a:lstStyle/>
          <a:p>
            <a:r>
              <a:rPr lang="en-US" sz="1200" dirty="0">
                <a:solidFill>
                  <a:srgbClr val="005846"/>
                </a:solidFill>
                <a:latin typeface="Arial" panose="020B0604020202020204" pitchFamily="34" charset="0"/>
                <a:cs typeface="Arial" panose="020B0604020202020204" pitchFamily="34" charset="0"/>
              </a:rPr>
              <a:t>Guidance on how to </a:t>
            </a:r>
            <a:r>
              <a:rPr lang="en-US" sz="1200" b="1" dirty="0">
                <a:solidFill>
                  <a:srgbClr val="005846"/>
                </a:solidFill>
                <a:latin typeface="Arial" panose="020B0604020202020204" pitchFamily="34" charset="0"/>
                <a:cs typeface="Arial" panose="020B0604020202020204" pitchFamily="34" charset="0"/>
              </a:rPr>
              <a:t>set up a space for reading</a:t>
            </a:r>
            <a:r>
              <a:rPr lang="en-US" sz="1200" dirty="0">
                <a:solidFill>
                  <a:srgbClr val="005846"/>
                </a:solidFill>
                <a:latin typeface="Arial" panose="020B0604020202020204" pitchFamily="34" charset="0"/>
                <a:cs typeface="Arial" panose="020B0604020202020204" pitchFamily="34" charset="0"/>
              </a:rPr>
              <a:t> at home, how to make </a:t>
            </a:r>
            <a:r>
              <a:rPr lang="en-US" sz="1200" b="1" dirty="0">
                <a:solidFill>
                  <a:srgbClr val="005846"/>
                </a:solidFill>
                <a:latin typeface="Arial" panose="020B0604020202020204" pitchFamily="34" charset="0"/>
                <a:cs typeface="Arial" panose="020B0604020202020204" pitchFamily="34" charset="0"/>
              </a:rPr>
              <a:t>reading part of the daily routine</a:t>
            </a:r>
            <a:r>
              <a:rPr lang="en-US" sz="1200" dirty="0">
                <a:solidFill>
                  <a:srgbClr val="005846"/>
                </a:solidFill>
                <a:latin typeface="Arial" panose="020B0604020202020204" pitchFamily="34" charset="0"/>
                <a:cs typeface="Arial" panose="020B0604020202020204" pitchFamily="34" charset="0"/>
              </a:rPr>
              <a:t>, and how to </a:t>
            </a:r>
            <a:r>
              <a:rPr lang="en-US" sz="1200" b="1" dirty="0">
                <a:solidFill>
                  <a:srgbClr val="005846"/>
                </a:solidFill>
                <a:latin typeface="Arial" panose="020B0604020202020204" pitchFamily="34" charset="0"/>
                <a:cs typeface="Arial" panose="020B0604020202020204" pitchFamily="34" charset="0"/>
              </a:rPr>
              <a:t>introduce the activity</a:t>
            </a:r>
            <a:r>
              <a:rPr lang="en-US" sz="1200" dirty="0">
                <a:solidFill>
                  <a:srgbClr val="005846"/>
                </a:solidFill>
                <a:latin typeface="Arial" panose="020B0604020202020204" pitchFamily="34" charset="0"/>
                <a:cs typeface="Arial" panose="020B0604020202020204" pitchFamily="34" charset="0"/>
              </a:rPr>
              <a:t> to children.</a:t>
            </a:r>
          </a:p>
        </p:txBody>
      </p:sp>
      <p:pic>
        <p:nvPicPr>
          <p:cNvPr id="16" name="Picture 15">
            <a:extLst>
              <a:ext uri="{FF2B5EF4-FFF2-40B4-BE49-F238E27FC236}">
                <a16:creationId xmlns:a16="http://schemas.microsoft.com/office/drawing/2014/main" id="{1C74EF79-2F7A-6F47-854F-0275DE854C47}"/>
              </a:ext>
            </a:extLst>
          </p:cNvPr>
          <p:cNvPicPr>
            <a:picLocks noChangeAspect="1"/>
          </p:cNvPicPr>
          <p:nvPr/>
        </p:nvPicPr>
        <p:blipFill rotWithShape="1">
          <a:blip r:embed="rId4"/>
          <a:srcRect l="21435" t="8756" r="16826" b="20853"/>
          <a:stretch/>
        </p:blipFill>
        <p:spPr>
          <a:xfrm>
            <a:off x="557929" y="5809382"/>
            <a:ext cx="1860671" cy="1262336"/>
          </a:xfrm>
          <a:prstGeom prst="roundRect">
            <a:avLst/>
          </a:prstGeom>
          <a:ln w="38100">
            <a:solidFill>
              <a:srgbClr val="0C9195"/>
            </a:solidFill>
          </a:ln>
        </p:spPr>
      </p:pic>
      <p:sp>
        <p:nvSpPr>
          <p:cNvPr id="17" name="Rectangle 16">
            <a:extLst>
              <a:ext uri="{FF2B5EF4-FFF2-40B4-BE49-F238E27FC236}">
                <a16:creationId xmlns:a16="http://schemas.microsoft.com/office/drawing/2014/main" id="{E617A6D1-BD03-2D44-8256-04F9B3053AD2}"/>
              </a:ext>
            </a:extLst>
          </p:cNvPr>
          <p:cNvSpPr/>
          <p:nvPr/>
        </p:nvSpPr>
        <p:spPr>
          <a:xfrm rot="5400000">
            <a:off x="4384069" y="4087786"/>
            <a:ext cx="346947" cy="3774476"/>
          </a:xfrm>
          <a:prstGeom prst="rect">
            <a:avLst/>
          </a:prstGeom>
          <a:solidFill>
            <a:srgbClr val="0C9195"/>
          </a:solidFill>
          <a:ln>
            <a:solidFill>
              <a:srgbClr val="0C9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3F18F4A-07F4-4240-8428-8799499091CB}"/>
              </a:ext>
            </a:extLst>
          </p:cNvPr>
          <p:cNvSpPr txBox="1"/>
          <p:nvPr/>
        </p:nvSpPr>
        <p:spPr>
          <a:xfrm>
            <a:off x="2743581" y="5840720"/>
            <a:ext cx="3649004"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DURING THE STORY</a:t>
            </a:r>
          </a:p>
        </p:txBody>
      </p:sp>
      <p:sp>
        <p:nvSpPr>
          <p:cNvPr id="19" name="Rectangle 18">
            <a:extLst>
              <a:ext uri="{FF2B5EF4-FFF2-40B4-BE49-F238E27FC236}">
                <a16:creationId xmlns:a16="http://schemas.microsoft.com/office/drawing/2014/main" id="{21816AF1-EE0A-5E43-A81F-F65375ECCBE3}"/>
              </a:ext>
            </a:extLst>
          </p:cNvPr>
          <p:cNvSpPr/>
          <p:nvPr/>
        </p:nvSpPr>
        <p:spPr>
          <a:xfrm>
            <a:off x="2688028" y="6221092"/>
            <a:ext cx="3753399" cy="914904"/>
          </a:xfrm>
          <a:prstGeom prst="rect">
            <a:avLst/>
          </a:prstGeom>
          <a:noFill/>
          <a:ln w="28575">
            <a:solidFill>
              <a:srgbClr val="0C9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028137A-6454-324B-953B-2090AAEEA7A8}"/>
              </a:ext>
            </a:extLst>
          </p:cNvPr>
          <p:cNvSpPr txBox="1"/>
          <p:nvPr/>
        </p:nvSpPr>
        <p:spPr>
          <a:xfrm>
            <a:off x="2753120" y="6260177"/>
            <a:ext cx="3544584" cy="830997"/>
          </a:xfrm>
          <a:prstGeom prst="rect">
            <a:avLst/>
          </a:prstGeom>
          <a:noFill/>
        </p:spPr>
        <p:txBody>
          <a:bodyPr wrap="square" rtlCol="0">
            <a:spAutoFit/>
          </a:bodyPr>
          <a:lstStyle/>
          <a:p>
            <a:r>
              <a:rPr lang="en-US" sz="1200" dirty="0">
                <a:solidFill>
                  <a:srgbClr val="0C9195"/>
                </a:solidFill>
                <a:latin typeface="Arial" panose="020B0604020202020204" pitchFamily="34" charset="0"/>
                <a:cs typeface="Arial" panose="020B0604020202020204" pitchFamily="34" charset="0"/>
              </a:rPr>
              <a:t>Examples of different </a:t>
            </a:r>
            <a:r>
              <a:rPr lang="en-US" sz="1200" b="1" dirty="0">
                <a:solidFill>
                  <a:srgbClr val="0C9195"/>
                </a:solidFill>
                <a:latin typeface="Arial" panose="020B0604020202020204" pitchFamily="34" charset="0"/>
                <a:cs typeface="Arial" panose="020B0604020202020204" pitchFamily="34" charset="0"/>
              </a:rPr>
              <a:t>engagement techniques</a:t>
            </a:r>
            <a:r>
              <a:rPr lang="en-US" sz="1200" dirty="0">
                <a:solidFill>
                  <a:srgbClr val="0C9195"/>
                </a:solidFill>
                <a:latin typeface="Arial" panose="020B0604020202020204" pitchFamily="34" charset="0"/>
                <a:cs typeface="Arial" panose="020B0604020202020204" pitchFamily="34" charset="0"/>
              </a:rPr>
              <a:t> (suitable for different child ages / reading levels) that caregivers can use as they go through the story with children. </a:t>
            </a:r>
          </a:p>
        </p:txBody>
      </p:sp>
      <p:pic>
        <p:nvPicPr>
          <p:cNvPr id="21" name="Picture 20" descr="A picture containing text, wall, table, desk&#10;&#10;Description automatically generated">
            <a:extLst>
              <a:ext uri="{FF2B5EF4-FFF2-40B4-BE49-F238E27FC236}">
                <a16:creationId xmlns:a16="http://schemas.microsoft.com/office/drawing/2014/main" id="{C4039DC3-E300-8441-9B87-A10324BFF2B7}"/>
              </a:ext>
            </a:extLst>
          </p:cNvPr>
          <p:cNvPicPr>
            <a:picLocks noChangeAspect="1"/>
          </p:cNvPicPr>
          <p:nvPr/>
        </p:nvPicPr>
        <p:blipFill rotWithShape="1">
          <a:blip r:embed="rId5"/>
          <a:srcRect l="11234" t="6495" r="19383" b="12606"/>
          <a:stretch/>
        </p:blipFill>
        <p:spPr>
          <a:xfrm>
            <a:off x="557929" y="7224627"/>
            <a:ext cx="1860671" cy="1230144"/>
          </a:xfrm>
          <a:prstGeom prst="roundRect">
            <a:avLst/>
          </a:prstGeom>
          <a:ln w="38100">
            <a:solidFill>
              <a:srgbClr val="05565A"/>
            </a:solidFill>
          </a:ln>
        </p:spPr>
      </p:pic>
      <p:sp>
        <p:nvSpPr>
          <p:cNvPr id="22" name="Rectangle 21">
            <a:extLst>
              <a:ext uri="{FF2B5EF4-FFF2-40B4-BE49-F238E27FC236}">
                <a16:creationId xmlns:a16="http://schemas.microsoft.com/office/drawing/2014/main" id="{4123FB15-D6C8-E140-80BF-F0DC637A95A0}"/>
              </a:ext>
            </a:extLst>
          </p:cNvPr>
          <p:cNvSpPr/>
          <p:nvPr/>
        </p:nvSpPr>
        <p:spPr>
          <a:xfrm rot="5400000">
            <a:off x="4370082" y="5527697"/>
            <a:ext cx="397508" cy="3791368"/>
          </a:xfrm>
          <a:prstGeom prst="rect">
            <a:avLst/>
          </a:prstGeom>
          <a:solidFill>
            <a:srgbClr val="05565A"/>
          </a:solidFill>
          <a:ln>
            <a:solidFill>
              <a:srgbClr val="0058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A3B846D-3942-DD4E-9595-8E8952E71656}"/>
              </a:ext>
            </a:extLst>
          </p:cNvPr>
          <p:cNvSpPr txBox="1"/>
          <p:nvPr/>
        </p:nvSpPr>
        <p:spPr>
          <a:xfrm>
            <a:off x="2618584" y="7278037"/>
            <a:ext cx="3862529"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AFTER THE STORY</a:t>
            </a:r>
          </a:p>
        </p:txBody>
      </p:sp>
      <p:sp>
        <p:nvSpPr>
          <p:cNvPr id="24" name="Rectangle 23">
            <a:extLst>
              <a:ext uri="{FF2B5EF4-FFF2-40B4-BE49-F238E27FC236}">
                <a16:creationId xmlns:a16="http://schemas.microsoft.com/office/drawing/2014/main" id="{4003EDA0-619B-4743-8AAF-ACDB967D972D}"/>
              </a:ext>
            </a:extLst>
          </p:cNvPr>
          <p:cNvSpPr/>
          <p:nvPr/>
        </p:nvSpPr>
        <p:spPr>
          <a:xfrm>
            <a:off x="2688028" y="7680753"/>
            <a:ext cx="3753397" cy="774018"/>
          </a:xfrm>
          <a:prstGeom prst="rect">
            <a:avLst/>
          </a:prstGeom>
          <a:noFill/>
          <a:ln w="28575">
            <a:solidFill>
              <a:srgbClr val="05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5E4F1B6-EC1E-1A42-A4AC-95670E5C0AC6}"/>
              </a:ext>
            </a:extLst>
          </p:cNvPr>
          <p:cNvSpPr txBox="1"/>
          <p:nvPr/>
        </p:nvSpPr>
        <p:spPr>
          <a:xfrm>
            <a:off x="2779538" y="7726891"/>
            <a:ext cx="3649004" cy="646331"/>
          </a:xfrm>
          <a:prstGeom prst="rect">
            <a:avLst/>
          </a:prstGeom>
          <a:noFill/>
        </p:spPr>
        <p:txBody>
          <a:bodyPr wrap="square" lIns="91440" tIns="45720" rIns="91440" bIns="45720" rtlCol="0" anchor="t">
            <a:spAutoFit/>
          </a:bodyPr>
          <a:lstStyle/>
          <a:p>
            <a:r>
              <a:rPr lang="en-US" sz="1200" dirty="0">
                <a:solidFill>
                  <a:srgbClr val="05565A"/>
                </a:solidFill>
                <a:latin typeface="Arial"/>
                <a:cs typeface="Arial"/>
              </a:rPr>
              <a:t>Guidance and examples of what caregivers can do after the story to </a:t>
            </a:r>
            <a:r>
              <a:rPr lang="en-US" sz="1200" b="1" dirty="0">
                <a:solidFill>
                  <a:srgbClr val="05565A"/>
                </a:solidFill>
                <a:latin typeface="Arial"/>
                <a:cs typeface="Arial"/>
              </a:rPr>
              <a:t>strengthen children’s learning </a:t>
            </a:r>
            <a:r>
              <a:rPr lang="en-US" sz="1200" dirty="0">
                <a:solidFill>
                  <a:srgbClr val="05565A"/>
                </a:solidFill>
                <a:latin typeface="Arial"/>
                <a:cs typeface="Arial"/>
              </a:rPr>
              <a:t>from the book.</a:t>
            </a:r>
          </a:p>
        </p:txBody>
      </p:sp>
      <p:sp>
        <p:nvSpPr>
          <p:cNvPr id="26" name="TextBox 25">
            <a:extLst>
              <a:ext uri="{FF2B5EF4-FFF2-40B4-BE49-F238E27FC236}">
                <a16:creationId xmlns:a16="http://schemas.microsoft.com/office/drawing/2014/main" id="{2F75FE57-5053-7648-8C99-75FF7258BACC}"/>
              </a:ext>
            </a:extLst>
          </p:cNvPr>
          <p:cNvSpPr txBox="1"/>
          <p:nvPr/>
        </p:nvSpPr>
        <p:spPr>
          <a:xfrm>
            <a:off x="6318844" y="9456501"/>
            <a:ext cx="277640"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4</a:t>
            </a:r>
          </a:p>
        </p:txBody>
      </p:sp>
      <p:sp>
        <p:nvSpPr>
          <p:cNvPr id="27" name="TextBox 26">
            <a:extLst>
              <a:ext uri="{FF2B5EF4-FFF2-40B4-BE49-F238E27FC236}">
                <a16:creationId xmlns:a16="http://schemas.microsoft.com/office/drawing/2014/main" id="{5353708E-D228-89D1-AF9A-9AC7968B8B01}"/>
              </a:ext>
            </a:extLst>
          </p:cNvPr>
          <p:cNvSpPr txBox="1"/>
          <p:nvPr/>
        </p:nvSpPr>
        <p:spPr>
          <a:xfrm>
            <a:off x="919887" y="8809355"/>
            <a:ext cx="3103212" cy="646331"/>
          </a:xfrm>
          <a:prstGeom prst="rect">
            <a:avLst/>
          </a:prstGeom>
          <a:noFill/>
        </p:spPr>
        <p:txBody>
          <a:bodyPr wrap="square">
            <a:spAutoFit/>
          </a:bodyPr>
          <a:lstStyle/>
          <a:p>
            <a:r>
              <a:rPr lang="en-US" sz="1200" b="1" dirty="0">
                <a:solidFill>
                  <a:srgbClr val="772C7C"/>
                </a:solidFill>
                <a:latin typeface="Arial" panose="020B0604020202020204" pitchFamily="34" charset="0"/>
                <a:ea typeface="Calibri" panose="020F0502020204030204" pitchFamily="34" charset="0"/>
                <a:cs typeface="Arial" panose="020B0604020202020204" pitchFamily="34" charset="0"/>
              </a:rPr>
              <a:t>The Read@Home content also includes guidance for conducting reading activities with children with disabilities. </a:t>
            </a:r>
          </a:p>
        </p:txBody>
      </p:sp>
      <p:pic>
        <p:nvPicPr>
          <p:cNvPr id="28" name="Picture 27">
            <a:extLst>
              <a:ext uri="{FF2B5EF4-FFF2-40B4-BE49-F238E27FC236}">
                <a16:creationId xmlns:a16="http://schemas.microsoft.com/office/drawing/2014/main" id="{053DE7D2-90E2-008E-4EB2-01A20418B039}"/>
              </a:ext>
            </a:extLst>
          </p:cNvPr>
          <p:cNvPicPr>
            <a:picLocks noChangeAspect="1"/>
          </p:cNvPicPr>
          <p:nvPr/>
        </p:nvPicPr>
        <p:blipFill rotWithShape="1">
          <a:blip r:embed="rId6"/>
          <a:srcRect l="4345" t="8723" r="13305" b="1989"/>
          <a:stretch/>
        </p:blipFill>
        <p:spPr>
          <a:xfrm>
            <a:off x="4065269" y="8587906"/>
            <a:ext cx="1712131" cy="1058864"/>
          </a:xfrm>
          <a:prstGeom prst="roundRect">
            <a:avLst/>
          </a:prstGeom>
          <a:ln w="28575">
            <a:solidFill>
              <a:srgbClr val="772C7C"/>
            </a:solidFill>
          </a:ln>
        </p:spPr>
      </p:pic>
    </p:spTree>
    <p:extLst>
      <p:ext uri="{BB962C8B-B14F-4D97-AF65-F5344CB8AC3E}">
        <p14:creationId xmlns:p14="http://schemas.microsoft.com/office/powerpoint/2010/main" val="356253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BCC0E4C7-0786-89B9-2295-9C57D99DBC8A}"/>
              </a:ext>
            </a:extLst>
          </p:cNvPr>
          <p:cNvPicPr>
            <a:picLocks noChangeAspect="1"/>
          </p:cNvPicPr>
          <p:nvPr/>
        </p:nvPicPr>
        <p:blipFill>
          <a:blip r:embed="rId2"/>
          <a:stretch>
            <a:fillRect/>
          </a:stretch>
        </p:blipFill>
        <p:spPr>
          <a:xfrm>
            <a:off x="435692" y="1330408"/>
            <a:ext cx="5883152" cy="3271002"/>
          </a:xfrm>
          <a:prstGeom prst="rect">
            <a:avLst/>
          </a:prstGeom>
        </p:spPr>
      </p:pic>
      <p:sp>
        <p:nvSpPr>
          <p:cNvPr id="5" name="Rectangle 4">
            <a:extLst>
              <a:ext uri="{FF2B5EF4-FFF2-40B4-BE49-F238E27FC236}">
                <a16:creationId xmlns:a16="http://schemas.microsoft.com/office/drawing/2014/main" id="{E200492C-0217-EE41-9229-9CC217C84678}"/>
              </a:ext>
            </a:extLst>
          </p:cNvPr>
          <p:cNvSpPr/>
          <p:nvPr/>
        </p:nvSpPr>
        <p:spPr>
          <a:xfrm>
            <a:off x="0" y="226710"/>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66FB6A-9BC5-7649-A6E0-09FCDA8D2504}"/>
              </a:ext>
            </a:extLst>
          </p:cNvPr>
          <p:cNvSpPr txBox="1"/>
          <p:nvPr/>
        </p:nvSpPr>
        <p:spPr>
          <a:xfrm>
            <a:off x="240307" y="389471"/>
            <a:ext cx="4948791"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Overview of available products:</a:t>
            </a:r>
          </a:p>
        </p:txBody>
      </p:sp>
      <p:sp>
        <p:nvSpPr>
          <p:cNvPr id="43" name="TextBox 42">
            <a:extLst>
              <a:ext uri="{FF2B5EF4-FFF2-40B4-BE49-F238E27FC236}">
                <a16:creationId xmlns:a16="http://schemas.microsoft.com/office/drawing/2014/main" id="{9EA09F5B-B22B-9E4E-AA19-5561BD00E998}"/>
              </a:ext>
            </a:extLst>
          </p:cNvPr>
          <p:cNvSpPr txBox="1"/>
          <p:nvPr/>
        </p:nvSpPr>
        <p:spPr>
          <a:xfrm>
            <a:off x="240307" y="1128534"/>
            <a:ext cx="5925353" cy="227754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content can be shared with caregivers via different products: </a:t>
            </a:r>
          </a:p>
          <a:p>
            <a:endParaRPr lang="en-ZA"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400" b="1" dirty="0">
              <a:solidFill>
                <a:srgbClr val="032740"/>
              </a:solidFill>
              <a:latin typeface="Century Gothic" panose="020B0502020202020204" pitchFamily="34" charset="0"/>
              <a:cs typeface="Arial" panose="020B0604020202020204" pitchFamily="34" charset="0"/>
            </a:endParaRPr>
          </a:p>
          <a:p>
            <a:endParaRPr lang="en-US" sz="1400" b="1" dirty="0">
              <a:solidFill>
                <a:srgbClr val="032740"/>
              </a:solidFill>
              <a:latin typeface="Century Gothic" panose="020B0502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a:p>
            <a:endParaRPr lang="en-ZA" dirty="0"/>
          </a:p>
          <a:p>
            <a:endParaRPr lang="en-US" dirty="0"/>
          </a:p>
        </p:txBody>
      </p:sp>
      <p:graphicFrame>
        <p:nvGraphicFramePr>
          <p:cNvPr id="23" name="Table 8">
            <a:extLst>
              <a:ext uri="{FF2B5EF4-FFF2-40B4-BE49-F238E27FC236}">
                <a16:creationId xmlns:a16="http://schemas.microsoft.com/office/drawing/2014/main" id="{FBB1FBC3-6B9B-D291-40EE-9452C9EB34B7}"/>
              </a:ext>
            </a:extLst>
          </p:cNvPr>
          <p:cNvGraphicFramePr>
            <a:graphicFrameLocks noGrp="1"/>
          </p:cNvGraphicFramePr>
          <p:nvPr>
            <p:extLst>
              <p:ext uri="{D42A27DB-BD31-4B8C-83A1-F6EECF244321}">
                <p14:modId xmlns:p14="http://schemas.microsoft.com/office/powerpoint/2010/main" val="1870438370"/>
              </p:ext>
            </p:extLst>
          </p:nvPr>
        </p:nvGraphicFramePr>
        <p:xfrm>
          <a:off x="302778" y="4632441"/>
          <a:ext cx="6293706" cy="4603922"/>
        </p:xfrm>
        <a:graphic>
          <a:graphicData uri="http://schemas.openxmlformats.org/drawingml/2006/table">
            <a:tbl>
              <a:tblPr>
                <a:tableStyleId>{5C22544A-7EE6-4342-B048-85BDC9FD1C3A}</a:tableStyleId>
              </a:tblPr>
              <a:tblGrid>
                <a:gridCol w="843603">
                  <a:extLst>
                    <a:ext uri="{9D8B030D-6E8A-4147-A177-3AD203B41FA5}">
                      <a16:colId xmlns:a16="http://schemas.microsoft.com/office/drawing/2014/main" val="1690408174"/>
                    </a:ext>
                  </a:extLst>
                </a:gridCol>
                <a:gridCol w="5450103">
                  <a:extLst>
                    <a:ext uri="{9D8B030D-6E8A-4147-A177-3AD203B41FA5}">
                      <a16:colId xmlns:a16="http://schemas.microsoft.com/office/drawing/2014/main" val="1515536432"/>
                    </a:ext>
                  </a:extLst>
                </a:gridCol>
              </a:tblGrid>
              <a:tr h="896392">
                <a:tc>
                  <a:txBody>
                    <a:bodyPr/>
                    <a:lstStyle/>
                    <a:p>
                      <a:endParaRPr lang="en-US" dirty="0"/>
                    </a:p>
                  </a:txBody>
                  <a:tcPr anchor="ctr">
                    <a:lnL w="6350" cap="flat" cmpd="sng" algn="ctr">
                      <a:solidFill>
                        <a:srgbClr val="03274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rgbClr val="1FA3DA"/>
                          </a:solidFill>
                          <a:latin typeface="Century Gothic" panose="020B0502020202020204" pitchFamily="34" charset="0"/>
                          <a:cs typeface="Arial" panose="020B0604020202020204" pitchFamily="34" charset="0"/>
                        </a:rPr>
                        <a:t>Flip books: </a:t>
                      </a:r>
                      <a:r>
                        <a:rPr lang="en-US" sz="1000" b="0" dirty="0">
                          <a:solidFill>
                            <a:schemeClr val="tx1"/>
                          </a:solidFill>
                          <a:latin typeface="Arial" panose="020B0604020202020204" pitchFamily="34" charset="0"/>
                          <a:cs typeface="Arial" panose="020B0604020202020204" pitchFamily="34" charset="0"/>
                        </a:rPr>
                        <a:t>Flip books contain </a:t>
                      </a:r>
                      <a:r>
                        <a:rPr lang="en-US" sz="1000" dirty="0">
                          <a:solidFill>
                            <a:schemeClr val="tx1"/>
                          </a:solidFill>
                          <a:latin typeface="Arial" panose="020B0604020202020204" pitchFamily="34" charset="0"/>
                          <a:cs typeface="Arial" panose="020B0604020202020204" pitchFamily="34" charset="0"/>
                        </a:rPr>
                        <a:t>visual materials to present to caregivers, with talking points for facilitators on the back. They can </a:t>
                      </a:r>
                      <a:r>
                        <a:rPr lang="en-US" sz="1000" b="0" dirty="0">
                          <a:solidFill>
                            <a:schemeClr val="tx1"/>
                          </a:solidFill>
                          <a:latin typeface="Arial" panose="020B0604020202020204" pitchFamily="34" charset="0"/>
                          <a:cs typeface="Arial" panose="020B0604020202020204" pitchFamily="34" charset="0"/>
                        </a:rPr>
                        <a:t>be used for in-person meetings with caregivers. </a:t>
                      </a:r>
                      <a:r>
                        <a:rPr lang="en-US" sz="1000" dirty="0">
                          <a:solidFill>
                            <a:schemeClr val="tx1"/>
                          </a:solidFill>
                          <a:latin typeface="Arial" panose="020B0604020202020204" pitchFamily="34" charset="0"/>
                          <a:cs typeface="Arial" panose="020B0604020202020204" pitchFamily="34" charset="0"/>
                        </a:rPr>
                        <a:t>Flip books vary in length to accompany different meeting frequencies (e.g., a six-session flip book or a three-session flip book).</a:t>
                      </a:r>
                    </a:p>
                  </a:txBody>
                  <a:tcPr anchor="ctr">
                    <a:lnL w="12700" cap="flat" cmpd="sng" algn="ctr">
                      <a:no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9657496"/>
                  </a:ext>
                </a:extLst>
              </a:tr>
              <a:tr h="915929">
                <a:tc>
                  <a:txBody>
                    <a:bodyPr/>
                    <a:lstStyle/>
                    <a:p>
                      <a:endParaRPr lang="en-US" dirty="0"/>
                    </a:p>
                  </a:txBody>
                  <a:tcPr anchor="ctr">
                    <a:lnL w="6350" cap="flat" cmpd="sng" algn="ctr">
                      <a:solidFill>
                        <a:srgbClr val="03274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rgbClr val="1FA3DA"/>
                          </a:solidFill>
                          <a:latin typeface="Century Gothic" panose="020B0502020202020204" pitchFamily="34" charset="0"/>
                          <a:cs typeface="Arial" panose="020B0604020202020204" pitchFamily="34" charset="0"/>
                        </a:rPr>
                        <a:t>Videos: </a:t>
                      </a:r>
                      <a:r>
                        <a:rPr lang="en-US" sz="1000" b="0" dirty="0">
                          <a:solidFill>
                            <a:schemeClr val="tx1"/>
                          </a:solidFill>
                          <a:latin typeface="Arial" panose="020B0604020202020204" pitchFamily="34" charset="0"/>
                          <a:cs typeface="Arial" panose="020B0604020202020204" pitchFamily="34" charset="0"/>
                        </a:rPr>
                        <a:t>Four animation videos and three “real-life” example videos demonstrate different caregiver engagement strategies. The full animation videos are also available as a series of shorter clips, which can be used as reminders of specific program messages. Video materials can be used for staff orientation and training or can be presented to caregivers during in-person meetings. They can also be sent to caregivers’ phones and shared on social media. </a:t>
                      </a:r>
                    </a:p>
                    <a:p>
                      <a:endParaRPr lang="en-US" sz="2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842399"/>
                  </a:ext>
                </a:extLst>
              </a:tr>
              <a:tr h="824948">
                <a:tc>
                  <a:txBody>
                    <a:bodyPr/>
                    <a:lstStyle/>
                    <a:p>
                      <a:endParaRPr lang="en-US" b="1" dirty="0"/>
                    </a:p>
                  </a:txBody>
                  <a:tcPr anchor="ctr">
                    <a:lnL w="6350" cap="flat" cmpd="sng" algn="ctr">
                      <a:solidFill>
                        <a:srgbClr val="03274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rgbClr val="1FA3DA"/>
                          </a:solidFill>
                          <a:latin typeface="Century Gothic" panose="020B0502020202020204" pitchFamily="34" charset="0"/>
                          <a:cs typeface="Arial" panose="020B0604020202020204" pitchFamily="34" charset="0"/>
                        </a:rPr>
                        <a:t>Handouts and discussion guides: </a:t>
                      </a:r>
                      <a:r>
                        <a:rPr lang="en-US" sz="1000" b="1" dirty="0">
                          <a:solidFill>
                            <a:schemeClr val="tx1"/>
                          </a:solidFill>
                          <a:latin typeface="Arial" panose="020B0604020202020204" pitchFamily="34" charset="0"/>
                          <a:cs typeface="Arial" panose="020B0604020202020204" pitchFamily="34" charset="0"/>
                        </a:rPr>
                        <a:t>Handouts </a:t>
                      </a:r>
                      <a:r>
                        <a:rPr lang="en-US" sz="1000" b="0" dirty="0">
                          <a:solidFill>
                            <a:schemeClr val="tx1"/>
                          </a:solidFill>
                          <a:latin typeface="Arial" panose="020B0604020202020204" pitchFamily="34" charset="0"/>
                          <a:cs typeface="Arial" panose="020B0604020202020204" pitchFamily="34" charset="0"/>
                        </a:rPr>
                        <a:t>(printed pictures with minimal text) can be distributed to families alongside books, which can be used to discuss key messages. Each handout is accompanied by a </a:t>
                      </a:r>
                      <a:r>
                        <a:rPr lang="en-US" sz="1000" b="1" dirty="0">
                          <a:solidFill>
                            <a:schemeClr val="tx1"/>
                          </a:solidFill>
                          <a:latin typeface="Arial" panose="020B0604020202020204" pitchFamily="34" charset="0"/>
                          <a:cs typeface="Arial" panose="020B0604020202020204" pitchFamily="34" charset="0"/>
                        </a:rPr>
                        <a:t>discussion guide</a:t>
                      </a:r>
                      <a:r>
                        <a:rPr lang="en-US" sz="1000" b="0" dirty="0">
                          <a:solidFill>
                            <a:schemeClr val="tx1"/>
                          </a:solidFill>
                          <a:latin typeface="Arial" panose="020B0604020202020204" pitchFamily="34" charset="0"/>
                          <a:cs typeface="Arial" panose="020B0604020202020204" pitchFamily="34" charset="0"/>
                        </a:rPr>
                        <a:t>, which can be used to discuss the content of the handouts with caregivers either in person, or over the phone. </a:t>
                      </a:r>
                      <a:endParaRPr lang="en-US" sz="1000" b="1" dirty="0">
                        <a:solidFill>
                          <a:srgbClr val="032740"/>
                        </a:solidFill>
                        <a:latin typeface="Century Gothic" panose="020B0502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9254099"/>
                  </a:ext>
                </a:extLst>
              </a:tr>
              <a:tr h="556974">
                <a:tc>
                  <a:txBody>
                    <a:bodyPr/>
                    <a:lstStyle/>
                    <a:p>
                      <a:endParaRPr lang="en-US" dirty="0"/>
                    </a:p>
                  </a:txBody>
                  <a:tcPr anchor="ctr">
                    <a:lnL w="6350" cap="flat" cmpd="sng" algn="ctr">
                      <a:solidFill>
                        <a:srgbClr val="03274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rgbClr val="1FA3DA"/>
                          </a:solidFill>
                          <a:latin typeface="Century Gothic" panose="020B0502020202020204" pitchFamily="34" charset="0"/>
                          <a:cs typeface="Arial" panose="020B0604020202020204" pitchFamily="34" charset="0"/>
                        </a:rPr>
                        <a:t>Posters: </a:t>
                      </a:r>
                      <a:r>
                        <a:rPr lang="en-US" sz="1000" b="1" dirty="0">
                          <a:solidFill>
                            <a:schemeClr val="tx1"/>
                          </a:solidFill>
                          <a:latin typeface="Arial" panose="020B0604020202020204" pitchFamily="34" charset="0"/>
                          <a:cs typeface="Arial" panose="020B0604020202020204" pitchFamily="34" charset="0"/>
                        </a:rPr>
                        <a:t>Posters</a:t>
                      </a:r>
                      <a:r>
                        <a:rPr lang="en-US" sz="1000" b="0" dirty="0">
                          <a:solidFill>
                            <a:schemeClr val="tx1"/>
                          </a:solidFill>
                          <a:latin typeface="Arial" panose="020B0604020202020204" pitchFamily="34" charset="0"/>
                          <a:cs typeface="Arial" panose="020B0604020202020204" pitchFamily="34" charset="0"/>
                        </a:rPr>
                        <a:t> can be used to display key program messages or to advertise program activities and meeting details. </a:t>
                      </a:r>
                      <a:endParaRPr lang="en-US" sz="1000" b="1" dirty="0">
                        <a:solidFill>
                          <a:srgbClr val="032740"/>
                        </a:solidFill>
                        <a:latin typeface="Century Gothic" panose="020B0502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1324564"/>
                  </a:ext>
                </a:extLst>
              </a:tr>
              <a:tr h="868707">
                <a:tc>
                  <a:txBody>
                    <a:bodyPr/>
                    <a:lstStyle/>
                    <a:p>
                      <a:endParaRPr lang="en-US" dirty="0"/>
                    </a:p>
                  </a:txBody>
                  <a:tcPr anchor="ctr">
                    <a:lnL w="6350" cap="flat" cmpd="sng" algn="ctr">
                      <a:solidFill>
                        <a:srgbClr val="03274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rgbClr val="1FA3DA"/>
                          </a:solidFill>
                          <a:latin typeface="Century Gothic" panose="020B0502020202020204" pitchFamily="34" charset="0"/>
                          <a:cs typeface="Arial" panose="020B0604020202020204" pitchFamily="34" charset="0"/>
                        </a:rPr>
                        <a:t>Digital images + voice notes: </a:t>
                      </a:r>
                      <a:r>
                        <a:rPr lang="en-US" sz="1000" b="1" dirty="0">
                          <a:solidFill>
                            <a:schemeClr val="tx1"/>
                          </a:solidFill>
                          <a:latin typeface="Arial" panose="020B0604020202020204" pitchFamily="34" charset="0"/>
                          <a:cs typeface="Arial" panose="020B0604020202020204" pitchFamily="34" charset="0"/>
                        </a:rPr>
                        <a:t>Digital images </a:t>
                      </a:r>
                      <a:r>
                        <a:rPr lang="en-US" sz="1000" b="0" dirty="0">
                          <a:solidFill>
                            <a:schemeClr val="tx1"/>
                          </a:solidFill>
                          <a:latin typeface="Arial" panose="020B0604020202020204" pitchFamily="34" charset="0"/>
                          <a:cs typeface="Arial" panose="020B0604020202020204" pitchFamily="34" charset="0"/>
                        </a:rPr>
                        <a:t>with minimal text can be sent to caregivers over platforms such as WhatsApp to illustrate key Read@Home activities.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A </a:t>
                      </a:r>
                      <a:r>
                        <a:rPr lang="en-US" sz="1000" b="1" dirty="0">
                          <a:solidFill>
                            <a:schemeClr val="tx1"/>
                          </a:solidFill>
                          <a:latin typeface="Arial" panose="020B0604020202020204" pitchFamily="34" charset="0"/>
                          <a:cs typeface="Arial" panose="020B0604020202020204" pitchFamily="34" charset="0"/>
                        </a:rPr>
                        <a:t>voice note</a:t>
                      </a:r>
                      <a:r>
                        <a:rPr lang="en-US" sz="1000" b="0" dirty="0">
                          <a:solidFill>
                            <a:schemeClr val="tx1"/>
                          </a:solidFill>
                          <a:latin typeface="Arial" panose="020B0604020202020204" pitchFamily="34" charset="0"/>
                          <a:cs typeface="Arial" panose="020B0604020202020204" pitchFamily="34" charset="0"/>
                        </a:rPr>
                        <a:t> (short audio recording) can be sent alongside each image, to verbally explain the picture’s key message, and encourage practice.</a:t>
                      </a:r>
                      <a:endParaRPr lang="en-US" sz="1000" b="0" dirty="0">
                        <a:solidFill>
                          <a:srgbClr val="032740"/>
                        </a:solidFill>
                        <a:latin typeface="Century Gothic" panose="020B0502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1677"/>
                  </a:ext>
                </a:extLst>
              </a:tr>
              <a:tr h="540972">
                <a:tc>
                  <a:txBody>
                    <a:bodyPr/>
                    <a:lstStyle/>
                    <a:p>
                      <a:endParaRPr lang="en-US" b="1" dirty="0"/>
                    </a:p>
                  </a:txBody>
                  <a:tcPr anchor="ctr">
                    <a:lnL w="6350" cap="flat" cmpd="sng" algn="ctr">
                      <a:solidFill>
                        <a:srgbClr val="03274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rgbClr val="1FA3DA"/>
                          </a:solidFill>
                          <a:latin typeface="Century Gothic" panose="020B0502020202020204" pitchFamily="34" charset="0"/>
                          <a:cs typeface="Arial" panose="020B0604020202020204" pitchFamily="34" charset="0"/>
                        </a:rPr>
                        <a:t>Scripts for radio: </a:t>
                      </a:r>
                      <a:r>
                        <a:rPr lang="en-US" sz="1000" b="0" dirty="0">
                          <a:solidFill>
                            <a:schemeClr val="tx1"/>
                          </a:solidFill>
                          <a:latin typeface="Arial" panose="020B0604020202020204" pitchFamily="34" charset="0"/>
                          <a:cs typeface="Arial" panose="020B0604020202020204" pitchFamily="34" charset="0"/>
                        </a:rPr>
                        <a:t>Radio can be used to create awareness of the program and activities, to disseminate key messages, or to conduct a read-along or demonstration using local books.  </a:t>
                      </a:r>
                      <a:endParaRPr lang="en-US" sz="11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121085"/>
                  </a:ext>
                </a:extLst>
              </a:tr>
            </a:tbl>
          </a:graphicData>
        </a:graphic>
      </p:graphicFrame>
      <p:pic>
        <p:nvPicPr>
          <p:cNvPr id="24" name="Picture 23" descr="Shape, polygon&#10;&#10;Description automatically generated">
            <a:extLst>
              <a:ext uri="{FF2B5EF4-FFF2-40B4-BE49-F238E27FC236}">
                <a16:creationId xmlns:a16="http://schemas.microsoft.com/office/drawing/2014/main" id="{469B19C8-42FA-26B2-D865-76B4852676EC}"/>
              </a:ext>
            </a:extLst>
          </p:cNvPr>
          <p:cNvPicPr>
            <a:picLocks noChangeAspect="1"/>
          </p:cNvPicPr>
          <p:nvPr/>
        </p:nvPicPr>
        <p:blipFill>
          <a:blip r:embed="rId3"/>
          <a:stretch>
            <a:fillRect/>
          </a:stretch>
        </p:blipFill>
        <p:spPr>
          <a:xfrm>
            <a:off x="435692" y="4748544"/>
            <a:ext cx="680288" cy="517088"/>
          </a:xfrm>
          <a:prstGeom prst="rect">
            <a:avLst/>
          </a:prstGeom>
        </p:spPr>
      </p:pic>
      <p:pic>
        <p:nvPicPr>
          <p:cNvPr id="25" name="Graphic 24" descr="Presentation with media with solid fill">
            <a:extLst>
              <a:ext uri="{FF2B5EF4-FFF2-40B4-BE49-F238E27FC236}">
                <a16:creationId xmlns:a16="http://schemas.microsoft.com/office/drawing/2014/main" id="{36401128-E56B-FAAF-0ADF-819B32D799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275" y="5751871"/>
            <a:ext cx="547764" cy="547764"/>
          </a:xfrm>
          <a:prstGeom prst="rect">
            <a:avLst/>
          </a:prstGeom>
        </p:spPr>
      </p:pic>
      <p:pic>
        <p:nvPicPr>
          <p:cNvPr id="10" name="Picture 9" descr="Icon&#10;&#10;Description automatically generated">
            <a:extLst>
              <a:ext uri="{FF2B5EF4-FFF2-40B4-BE49-F238E27FC236}">
                <a16:creationId xmlns:a16="http://schemas.microsoft.com/office/drawing/2014/main" id="{C8060D56-0F2C-D5BA-E7E8-7C57E1B55FCB}"/>
              </a:ext>
            </a:extLst>
          </p:cNvPr>
          <p:cNvPicPr>
            <a:picLocks noChangeAspect="1"/>
          </p:cNvPicPr>
          <p:nvPr/>
        </p:nvPicPr>
        <p:blipFill rotWithShape="1">
          <a:blip r:embed="rId6"/>
          <a:srcRect l="14223" r="9254"/>
          <a:stretch/>
        </p:blipFill>
        <p:spPr>
          <a:xfrm>
            <a:off x="590134" y="7909843"/>
            <a:ext cx="392819" cy="667337"/>
          </a:xfrm>
          <a:prstGeom prst="rect">
            <a:avLst/>
          </a:prstGeom>
        </p:spPr>
      </p:pic>
      <p:pic>
        <p:nvPicPr>
          <p:cNvPr id="31" name="Graphic 30" descr="Radio with solid fill">
            <a:extLst>
              <a:ext uri="{FF2B5EF4-FFF2-40B4-BE49-F238E27FC236}">
                <a16:creationId xmlns:a16="http://schemas.microsoft.com/office/drawing/2014/main" id="{5E5440E1-36B1-0745-F961-056CB22FB9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767" y="8719872"/>
            <a:ext cx="461551" cy="461551"/>
          </a:xfrm>
          <a:prstGeom prst="rect">
            <a:avLst/>
          </a:prstGeom>
        </p:spPr>
      </p:pic>
      <p:sp>
        <p:nvSpPr>
          <p:cNvPr id="32" name="TextBox 31">
            <a:extLst>
              <a:ext uri="{FF2B5EF4-FFF2-40B4-BE49-F238E27FC236}">
                <a16:creationId xmlns:a16="http://schemas.microsoft.com/office/drawing/2014/main" id="{713D3EFA-7C99-8303-85D0-C315AD684AC5}"/>
              </a:ext>
            </a:extLst>
          </p:cNvPr>
          <p:cNvSpPr txBox="1"/>
          <p:nvPr/>
        </p:nvSpPr>
        <p:spPr>
          <a:xfrm>
            <a:off x="1049718" y="9351391"/>
            <a:ext cx="4860626" cy="430887"/>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To see the different language versions available, refer to Appendix A. </a:t>
            </a:r>
          </a:p>
          <a:p>
            <a:r>
              <a:rPr lang="en-US" sz="1100" dirty="0">
                <a:latin typeface="Arial" panose="020B0604020202020204" pitchFamily="34" charset="0"/>
                <a:cs typeface="Arial" panose="020B0604020202020204" pitchFamily="34" charset="0"/>
              </a:rPr>
              <a:t>To access the online folders for the different products, refer to Appendix B. </a:t>
            </a:r>
          </a:p>
        </p:txBody>
      </p:sp>
      <p:sp>
        <p:nvSpPr>
          <p:cNvPr id="33" name="TextBox 32">
            <a:extLst>
              <a:ext uri="{FF2B5EF4-FFF2-40B4-BE49-F238E27FC236}">
                <a16:creationId xmlns:a16="http://schemas.microsoft.com/office/drawing/2014/main" id="{1B943E4F-0AA1-00FD-D1E5-3383B474830E}"/>
              </a:ext>
            </a:extLst>
          </p:cNvPr>
          <p:cNvSpPr txBox="1"/>
          <p:nvPr/>
        </p:nvSpPr>
        <p:spPr>
          <a:xfrm>
            <a:off x="6318844" y="9456501"/>
            <a:ext cx="277640"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5</a:t>
            </a:r>
          </a:p>
        </p:txBody>
      </p:sp>
      <p:pic>
        <p:nvPicPr>
          <p:cNvPr id="4" name="Graphic 3" descr="Images with solid fill">
            <a:extLst>
              <a:ext uri="{FF2B5EF4-FFF2-40B4-BE49-F238E27FC236}">
                <a16:creationId xmlns:a16="http://schemas.microsoft.com/office/drawing/2014/main" id="{C4A9D759-0E37-60B5-C6AA-37EAEB26C4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5920" y="7315848"/>
            <a:ext cx="447119" cy="447119"/>
          </a:xfrm>
          <a:prstGeom prst="rect">
            <a:avLst/>
          </a:prstGeom>
        </p:spPr>
      </p:pic>
      <p:pic>
        <p:nvPicPr>
          <p:cNvPr id="8" name="Graphic 7" descr="Paper with solid fill">
            <a:extLst>
              <a:ext uri="{FF2B5EF4-FFF2-40B4-BE49-F238E27FC236}">
                <a16:creationId xmlns:a16="http://schemas.microsoft.com/office/drawing/2014/main" id="{AF4F47EF-C165-2C58-66C0-B910D9C488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52634" y="6570253"/>
            <a:ext cx="574386" cy="574386"/>
          </a:xfrm>
          <a:prstGeom prst="rect">
            <a:avLst/>
          </a:prstGeom>
        </p:spPr>
      </p:pic>
      <p:pic>
        <p:nvPicPr>
          <p:cNvPr id="9" name="Graphic 8" descr="Subtitles with solid fill">
            <a:extLst>
              <a:ext uri="{FF2B5EF4-FFF2-40B4-BE49-F238E27FC236}">
                <a16:creationId xmlns:a16="http://schemas.microsoft.com/office/drawing/2014/main" id="{82970F5A-F3A2-C2BB-8FA6-3D8768C39C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9827" y="6686923"/>
            <a:ext cx="486252" cy="486252"/>
          </a:xfrm>
          <a:prstGeom prst="rect">
            <a:avLst/>
          </a:prstGeom>
        </p:spPr>
      </p:pic>
    </p:spTree>
    <p:extLst>
      <p:ext uri="{BB962C8B-B14F-4D97-AF65-F5344CB8AC3E}">
        <p14:creationId xmlns:p14="http://schemas.microsoft.com/office/powerpoint/2010/main" val="23193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00492C-0217-EE41-9229-9CC217C84678}"/>
              </a:ext>
            </a:extLst>
          </p:cNvPr>
          <p:cNvSpPr/>
          <p:nvPr/>
        </p:nvSpPr>
        <p:spPr>
          <a:xfrm>
            <a:off x="0" y="40473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66FB6A-9BC5-7649-A6E0-09FCDA8D2504}"/>
              </a:ext>
            </a:extLst>
          </p:cNvPr>
          <p:cNvSpPr txBox="1"/>
          <p:nvPr/>
        </p:nvSpPr>
        <p:spPr>
          <a:xfrm>
            <a:off x="240307" y="567496"/>
            <a:ext cx="3453189"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Product requirements:</a:t>
            </a:r>
          </a:p>
        </p:txBody>
      </p:sp>
      <p:sp>
        <p:nvSpPr>
          <p:cNvPr id="42" name="TextBox 41">
            <a:extLst>
              <a:ext uri="{FF2B5EF4-FFF2-40B4-BE49-F238E27FC236}">
                <a16:creationId xmlns:a16="http://schemas.microsoft.com/office/drawing/2014/main" id="{56DCA03E-BE07-C94A-B649-BA22739882B7}"/>
              </a:ext>
            </a:extLst>
          </p:cNvPr>
          <p:cNvSpPr txBox="1"/>
          <p:nvPr/>
        </p:nvSpPr>
        <p:spPr>
          <a:xfrm>
            <a:off x="6318844" y="9456501"/>
            <a:ext cx="277640"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6</a:t>
            </a:r>
          </a:p>
        </p:txBody>
      </p:sp>
      <p:graphicFrame>
        <p:nvGraphicFramePr>
          <p:cNvPr id="8" name="Table 7">
            <a:extLst>
              <a:ext uri="{FF2B5EF4-FFF2-40B4-BE49-F238E27FC236}">
                <a16:creationId xmlns:a16="http://schemas.microsoft.com/office/drawing/2014/main" id="{D8AD0DE6-5881-D54A-AAE0-F5C0B645D459}"/>
              </a:ext>
            </a:extLst>
          </p:cNvPr>
          <p:cNvGraphicFramePr>
            <a:graphicFrameLocks noGrp="1"/>
          </p:cNvGraphicFramePr>
          <p:nvPr>
            <p:extLst>
              <p:ext uri="{D42A27DB-BD31-4B8C-83A1-F6EECF244321}">
                <p14:modId xmlns:p14="http://schemas.microsoft.com/office/powerpoint/2010/main" val="4028000195"/>
              </p:ext>
            </p:extLst>
          </p:nvPr>
        </p:nvGraphicFramePr>
        <p:xfrm>
          <a:off x="240307" y="2080271"/>
          <a:ext cx="6302734" cy="4529117"/>
        </p:xfrm>
        <a:graphic>
          <a:graphicData uri="http://schemas.openxmlformats.org/drawingml/2006/table">
            <a:tbl>
              <a:tblPr>
                <a:tableStyleId>{5C22544A-7EE6-4342-B048-85BDC9FD1C3A}</a:tableStyleId>
              </a:tblPr>
              <a:tblGrid>
                <a:gridCol w="399773">
                  <a:extLst>
                    <a:ext uri="{9D8B030D-6E8A-4147-A177-3AD203B41FA5}">
                      <a16:colId xmlns:a16="http://schemas.microsoft.com/office/drawing/2014/main" val="3221029854"/>
                    </a:ext>
                  </a:extLst>
                </a:gridCol>
                <a:gridCol w="1188720">
                  <a:extLst>
                    <a:ext uri="{9D8B030D-6E8A-4147-A177-3AD203B41FA5}">
                      <a16:colId xmlns:a16="http://schemas.microsoft.com/office/drawing/2014/main" val="3618633789"/>
                    </a:ext>
                  </a:extLst>
                </a:gridCol>
                <a:gridCol w="958362">
                  <a:extLst>
                    <a:ext uri="{9D8B030D-6E8A-4147-A177-3AD203B41FA5}">
                      <a16:colId xmlns:a16="http://schemas.microsoft.com/office/drawing/2014/main" val="2480594756"/>
                    </a:ext>
                  </a:extLst>
                </a:gridCol>
                <a:gridCol w="905607">
                  <a:extLst>
                    <a:ext uri="{9D8B030D-6E8A-4147-A177-3AD203B41FA5}">
                      <a16:colId xmlns:a16="http://schemas.microsoft.com/office/drawing/2014/main" val="2744635943"/>
                    </a:ext>
                  </a:extLst>
                </a:gridCol>
                <a:gridCol w="852854">
                  <a:extLst>
                    <a:ext uri="{9D8B030D-6E8A-4147-A177-3AD203B41FA5}">
                      <a16:colId xmlns:a16="http://schemas.microsoft.com/office/drawing/2014/main" val="3097328553"/>
                    </a:ext>
                  </a:extLst>
                </a:gridCol>
                <a:gridCol w="1161593">
                  <a:extLst>
                    <a:ext uri="{9D8B030D-6E8A-4147-A177-3AD203B41FA5}">
                      <a16:colId xmlns:a16="http://schemas.microsoft.com/office/drawing/2014/main" val="760023448"/>
                    </a:ext>
                  </a:extLst>
                </a:gridCol>
                <a:gridCol w="835825">
                  <a:extLst>
                    <a:ext uri="{9D8B030D-6E8A-4147-A177-3AD203B41FA5}">
                      <a16:colId xmlns:a16="http://schemas.microsoft.com/office/drawing/2014/main" val="3116600512"/>
                    </a:ext>
                  </a:extLst>
                </a:gridCol>
              </a:tblGrid>
              <a:tr h="321793">
                <a:tc rowSpan="9">
                  <a:txBody>
                    <a:bodyPr/>
                    <a:lstStyle/>
                    <a:p>
                      <a:pPr algn="ctr"/>
                      <a:r>
                        <a:rPr lang="en-ZA" sz="12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PRODUCTS</a:t>
                      </a:r>
                    </a:p>
                  </a:txBody>
                  <a:tcPr marL="65346" marR="65346" marT="0" marB="0" vert="vert27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solidFill>
                      <a:srgbClr val="032740"/>
                    </a:solidFill>
                  </a:tcPr>
                </a:tc>
                <a:tc gridSpan="6">
                  <a:txBody>
                    <a:bodyPr/>
                    <a:lstStyle/>
                    <a:p>
                      <a:pPr algn="ctr"/>
                      <a:r>
                        <a:rPr lang="en-ZA" sz="1200" b="1" dirty="0">
                          <a:solidFill>
                            <a:schemeClr val="bg1"/>
                          </a:solidFill>
                          <a:effectLst/>
                          <a:latin typeface="Century Gothic" panose="020B0502020202020204" pitchFamily="34" charset="0"/>
                          <a:cs typeface="Arial" panose="020B0604020202020204" pitchFamily="34" charset="0"/>
                        </a:rPr>
                        <a:t>REQUIREMENTS</a:t>
                      </a: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solidFill>
                      <a:srgbClr val="0C9195"/>
                    </a:solidFill>
                  </a:tcPr>
                </a:tc>
                <a:tc hMerge="1">
                  <a:txBody>
                    <a:bodyPr/>
                    <a:lstStyle/>
                    <a:p>
                      <a:pPr algn="ctr"/>
                      <a:r>
                        <a:rPr lang="en-ZA" sz="1000" b="1" dirty="0">
                          <a:effectLst/>
                          <a:latin typeface="Century Gothic" panose="020B0502020202020204" pitchFamily="34" charset="0"/>
                          <a:ea typeface="Calibri" panose="020F0502020204030204" pitchFamily="34" charset="0"/>
                          <a:cs typeface="Arial" panose="020B0604020202020204" pitchFamily="34" charset="0"/>
                        </a:rPr>
                        <a:t>REQUIREMENTS</a:t>
                      </a: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hMerge="1">
                  <a:txBody>
                    <a:bodyPr/>
                    <a:lstStyle/>
                    <a:p>
                      <a:pPr algn="ctr"/>
                      <a:endParaRPr lang="en-ZA" sz="1000" b="1">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hMerge="1">
                  <a:txBody>
                    <a:bodyPr/>
                    <a:lstStyle/>
                    <a:p>
                      <a:pPr algn="ct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hMerge="1">
                  <a:txBody>
                    <a:bodyPr/>
                    <a:lstStyle/>
                    <a:p>
                      <a:pPr algn="ctr"/>
                      <a:endParaRPr lang="en-ZA" sz="1000" b="1">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hMerge="1">
                  <a:txBody>
                    <a:bodyPr/>
                    <a:lstStyle/>
                    <a:p>
                      <a:pPr algn="ctr"/>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3219395407"/>
                  </a:ext>
                </a:extLst>
              </a:tr>
              <a:tr h="510144">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algn="ctr"/>
                      <a:r>
                        <a:rPr lang="en-ZA" sz="1100" b="1" dirty="0">
                          <a:solidFill>
                            <a:srgbClr val="0C9195"/>
                          </a:solidFill>
                          <a:effectLst/>
                          <a:latin typeface="Century Gothic" panose="020B0502020202020204" pitchFamily="34" charset="0"/>
                          <a:cs typeface="Arial" panose="020B0604020202020204" pitchFamily="34" charset="0"/>
                        </a:rPr>
                        <a:t>Translation</a:t>
                      </a:r>
                      <a:endParaRPr lang="en-ZA" sz="1100" b="1" dirty="0">
                        <a:solidFill>
                          <a:srgbClr val="0C9195"/>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algn="ctr"/>
                      <a:r>
                        <a:rPr lang="en-ZA" sz="1100" b="1" dirty="0">
                          <a:solidFill>
                            <a:srgbClr val="0C9195"/>
                          </a:solidFill>
                          <a:effectLst/>
                          <a:latin typeface="Century Gothic" panose="020B0502020202020204" pitchFamily="34" charset="0"/>
                          <a:cs typeface="Arial" panose="020B0604020202020204" pitchFamily="34" charset="0"/>
                        </a:rPr>
                        <a:t>Printing</a:t>
                      </a:r>
                      <a:endParaRPr lang="en-ZA" sz="1100" b="1" dirty="0">
                        <a:solidFill>
                          <a:srgbClr val="0C9195"/>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algn="ctr"/>
                      <a:r>
                        <a:rPr lang="en-ZA" sz="1100" b="1" dirty="0">
                          <a:solidFill>
                            <a:srgbClr val="0C9195"/>
                          </a:solidFill>
                          <a:effectLst/>
                          <a:latin typeface="Century Gothic" panose="020B0502020202020204" pitchFamily="34" charset="0"/>
                          <a:cs typeface="Arial" panose="020B0604020202020204" pitchFamily="34" charset="0"/>
                        </a:rPr>
                        <a:t>Recording</a:t>
                      </a:r>
                      <a:endParaRPr lang="en-ZA" sz="1100" b="1" dirty="0">
                        <a:solidFill>
                          <a:srgbClr val="0C9195"/>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algn="ctr"/>
                      <a:r>
                        <a:rPr lang="en-ZA" sz="1100" b="1" dirty="0">
                          <a:solidFill>
                            <a:srgbClr val="0C9195"/>
                          </a:solidFill>
                          <a:effectLst/>
                          <a:latin typeface="Century Gothic" panose="020B0502020202020204" pitchFamily="34" charset="0"/>
                          <a:cs typeface="Arial" panose="020B0604020202020204" pitchFamily="34" charset="0"/>
                        </a:rPr>
                        <a:t>Technology</a:t>
                      </a:r>
                      <a:endParaRPr lang="en-ZA" sz="1100" b="1" dirty="0">
                        <a:solidFill>
                          <a:srgbClr val="0C9195"/>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algn="ctr"/>
                      <a:r>
                        <a:rPr lang="en-ZA" sz="1100" b="1" dirty="0">
                          <a:solidFill>
                            <a:srgbClr val="0C9195"/>
                          </a:solidFill>
                          <a:effectLst/>
                          <a:latin typeface="Century Gothic" panose="020B0502020202020204" pitchFamily="34" charset="0"/>
                          <a:cs typeface="Arial" panose="020B0604020202020204" pitchFamily="34" charset="0"/>
                        </a:rPr>
                        <a:t>Training</a:t>
                      </a:r>
                      <a:endParaRPr lang="en-ZA" sz="1100" b="1" dirty="0">
                        <a:solidFill>
                          <a:srgbClr val="0C9195"/>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3037475235"/>
                  </a:ext>
                </a:extLst>
              </a:tr>
              <a:tr h="536647">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100" b="1" dirty="0">
                          <a:solidFill>
                            <a:srgbClr val="032740"/>
                          </a:solidFill>
                          <a:effectLst/>
                          <a:latin typeface="Century Gothic" panose="020B0502020202020204" pitchFamily="34" charset="0"/>
                          <a:cs typeface="Arial" panose="020B0604020202020204" pitchFamily="34" charset="0"/>
                        </a:rPr>
                        <a:t>Flip book</a:t>
                      </a:r>
                      <a:endParaRPr lang="en-ZA" sz="1100" b="1" dirty="0">
                        <a:solidFill>
                          <a:srgbClr val="032740"/>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1556797958"/>
                  </a:ext>
                </a:extLst>
              </a:tr>
              <a:tr h="527836">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100" b="1" dirty="0">
                          <a:solidFill>
                            <a:srgbClr val="032740"/>
                          </a:solidFill>
                          <a:effectLst/>
                          <a:latin typeface="Century Gothic" panose="020B0502020202020204" pitchFamily="34" charset="0"/>
                          <a:cs typeface="Arial" panose="020B0604020202020204" pitchFamily="34" charset="0"/>
                        </a:rPr>
                        <a:t>Videos</a:t>
                      </a:r>
                      <a:endParaRPr lang="en-ZA" sz="1100" b="1" dirty="0">
                        <a:solidFill>
                          <a:srgbClr val="032740"/>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2422046844"/>
                  </a:ext>
                </a:extLst>
              </a:tr>
              <a:tr h="519025">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100" b="1" dirty="0">
                          <a:solidFill>
                            <a:srgbClr val="032740"/>
                          </a:solidFill>
                          <a:effectLst/>
                          <a:latin typeface="Century Gothic" panose="020B0502020202020204" pitchFamily="34" charset="0"/>
                          <a:cs typeface="Arial" panose="020B0604020202020204" pitchFamily="34" charset="0"/>
                        </a:rPr>
                        <a:t>Handouts</a:t>
                      </a:r>
                      <a:endParaRPr lang="en-ZA" sz="1100" b="1" dirty="0">
                        <a:solidFill>
                          <a:srgbClr val="032740"/>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p>
                    <a:p>
                      <a:endParaRPr lang="en-ZA" sz="1000" b="1" dirty="0">
                        <a:effectLst/>
                        <a:latin typeface="Century Gothic" panose="020B050202020202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170470431"/>
                  </a:ext>
                </a:extLst>
              </a:tr>
              <a:tr h="589429">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algn="r"/>
                      <a:r>
                        <a:rPr lang="en-ZA" sz="1100" b="1" dirty="0">
                          <a:solidFill>
                            <a:srgbClr val="032740"/>
                          </a:solidFill>
                          <a:effectLst/>
                          <a:latin typeface="Century Gothic" panose="020B0502020202020204" pitchFamily="34" charset="0"/>
                          <a:ea typeface="Calibri" panose="020F0502020204030204" pitchFamily="34" charset="0"/>
                          <a:cs typeface="Arial" panose="020B0604020202020204" pitchFamily="34" charset="0"/>
                        </a:rPr>
                        <a:t>+ discussion guides</a:t>
                      </a: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800" b="1" dirty="0">
                          <a:effectLst/>
                          <a:latin typeface="Century Gothic" panose="020B0502020202020204" pitchFamily="34" charset="0"/>
                          <a:cs typeface="Arial" panose="020B0604020202020204" pitchFamily="34" charset="0"/>
                        </a:rPr>
                        <a:t> </a:t>
                      </a:r>
                      <a:endParaRPr lang="en-ZA" sz="8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ZA" sz="800" b="1" dirty="0">
                          <a:effectLst/>
                          <a:latin typeface="Century Gothic" panose="020B0502020202020204" pitchFamily="34" charset="0"/>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800" b="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800" b="1" dirty="0">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ZA" sz="800" b="1" dirty="0">
                          <a:effectLst/>
                          <a:latin typeface="Century Gothic" panose="020B0502020202020204" pitchFamily="34" charset="0"/>
                          <a:ea typeface="Calibri" panose="020F0502020204030204" pitchFamily="34" charset="0"/>
                          <a:cs typeface="Arial" panose="020B0604020202020204" pitchFamily="34" charset="0"/>
                        </a:rPr>
                        <a:t>(if using phone calls)</a:t>
                      </a: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1725805621"/>
                  </a:ext>
                </a:extLst>
              </a:tr>
              <a:tr h="537598">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100" b="1" dirty="0">
                          <a:solidFill>
                            <a:srgbClr val="032740"/>
                          </a:solidFill>
                          <a:effectLst/>
                          <a:latin typeface="Century Gothic" panose="020B0502020202020204" pitchFamily="34" charset="0"/>
                          <a:ea typeface="Calibri" panose="020F0502020204030204" pitchFamily="34" charset="0"/>
                          <a:cs typeface="Arial" panose="020B0604020202020204" pitchFamily="34" charset="0"/>
                        </a:rPr>
                        <a:t>Posters</a:t>
                      </a: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1746152892"/>
                  </a:ext>
                </a:extLst>
              </a:tr>
              <a:tr h="543032">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100" b="1" dirty="0">
                          <a:solidFill>
                            <a:srgbClr val="032740"/>
                          </a:solidFill>
                          <a:effectLst/>
                          <a:latin typeface="Century Gothic" panose="020B0502020202020204" pitchFamily="34" charset="0"/>
                          <a:cs typeface="Arial" panose="020B0604020202020204" pitchFamily="34" charset="0"/>
                        </a:rPr>
                        <a:t>Digital images + voice notes</a:t>
                      </a:r>
                      <a:endParaRPr lang="en-ZA" sz="1100" b="1" dirty="0">
                        <a:solidFill>
                          <a:srgbClr val="032740"/>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2827694872"/>
                  </a:ext>
                </a:extLst>
              </a:tr>
              <a:tr h="443613">
                <a:tc vMerge="1">
                  <a:txBody>
                    <a:bodyPr/>
                    <a:lstStyle/>
                    <a:p>
                      <a:endParaRPr lang="en-ZA" sz="1000" b="1" dirty="0">
                        <a:effectLst/>
                        <a:latin typeface="Arial" panose="020B0604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100" b="1" dirty="0">
                          <a:solidFill>
                            <a:srgbClr val="032740"/>
                          </a:solidFill>
                          <a:effectLst/>
                          <a:latin typeface="Century Gothic" panose="020B0502020202020204" pitchFamily="34" charset="0"/>
                          <a:cs typeface="Arial" panose="020B0604020202020204" pitchFamily="34" charset="0"/>
                        </a:rPr>
                        <a:t>Radio messages</a:t>
                      </a:r>
                      <a:endParaRPr lang="en-ZA" sz="1100" b="1" dirty="0">
                        <a:solidFill>
                          <a:srgbClr val="032740"/>
                        </a:solidFill>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nchor="ctr">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a:effectLst/>
                          <a:latin typeface="Century Gothic" panose="020B0502020202020204" pitchFamily="34" charset="0"/>
                          <a:cs typeface="Arial" panose="020B0604020202020204" pitchFamily="34" charset="0"/>
                        </a:rPr>
                        <a:t> </a:t>
                      </a:r>
                      <a:endParaRPr lang="en-ZA" sz="1000" b="1">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tc>
                  <a:txBody>
                    <a:bodyPr/>
                    <a:lstStyle/>
                    <a:p>
                      <a:r>
                        <a:rPr lang="en-ZA" sz="1000" b="1" dirty="0">
                          <a:effectLst/>
                          <a:latin typeface="Century Gothic" panose="020B0502020202020204" pitchFamily="34" charset="0"/>
                          <a:cs typeface="Arial" panose="020B0604020202020204" pitchFamily="34" charset="0"/>
                        </a:rPr>
                        <a:t> </a:t>
                      </a:r>
                      <a:endParaRPr lang="en-ZA" sz="1000" b="1" dirty="0">
                        <a:effectLst/>
                        <a:latin typeface="Century Gothic" panose="020B0502020202020204" pitchFamily="34" charset="0"/>
                        <a:ea typeface="Calibri" panose="020F0502020204030204" pitchFamily="34" charset="0"/>
                        <a:cs typeface="Arial" panose="020B0604020202020204" pitchFamily="34" charset="0"/>
                      </a:endParaRPr>
                    </a:p>
                  </a:txBody>
                  <a:tcPr marL="65346" marR="65346" marT="0" marB="0">
                    <a:lnL w="6350" cap="flat" cmpd="sng" algn="ctr">
                      <a:solidFill>
                        <a:srgbClr val="032740"/>
                      </a:solidFill>
                      <a:prstDash val="solid"/>
                      <a:round/>
                      <a:headEnd type="none" w="med" len="med"/>
                      <a:tailEnd type="none" w="med" len="med"/>
                    </a:lnL>
                    <a:lnR w="6350" cap="flat" cmpd="sng" algn="ctr">
                      <a:solidFill>
                        <a:srgbClr val="032740"/>
                      </a:solidFill>
                      <a:prstDash val="solid"/>
                      <a:round/>
                      <a:headEnd type="none" w="med" len="med"/>
                      <a:tailEnd type="none" w="med" len="med"/>
                    </a:lnR>
                    <a:lnT w="6350" cap="flat" cmpd="sng" algn="ctr">
                      <a:solidFill>
                        <a:srgbClr val="032740"/>
                      </a:solidFill>
                      <a:prstDash val="solid"/>
                      <a:round/>
                      <a:headEnd type="none" w="med" len="med"/>
                      <a:tailEnd type="none" w="med" len="med"/>
                    </a:lnT>
                    <a:lnB w="6350" cap="flat" cmpd="sng" algn="ctr">
                      <a:solidFill>
                        <a:srgbClr val="032740"/>
                      </a:solidFill>
                      <a:prstDash val="solid"/>
                      <a:round/>
                      <a:headEnd type="none" w="med" len="med"/>
                      <a:tailEnd type="none" w="med" len="med"/>
                    </a:lnB>
                    <a:noFill/>
                  </a:tcPr>
                </a:tc>
                <a:extLst>
                  <a:ext uri="{0D108BD9-81ED-4DB2-BD59-A6C34878D82A}">
                    <a16:rowId xmlns:a16="http://schemas.microsoft.com/office/drawing/2014/main" val="170175965"/>
                  </a:ext>
                </a:extLst>
              </a:tr>
            </a:tbl>
          </a:graphicData>
        </a:graphic>
      </p:graphicFrame>
      <p:pic>
        <p:nvPicPr>
          <p:cNvPr id="11" name="Graphic 10" descr="Checkbox Ticked with solid fill">
            <a:extLst>
              <a:ext uri="{FF2B5EF4-FFF2-40B4-BE49-F238E27FC236}">
                <a16:creationId xmlns:a16="http://schemas.microsoft.com/office/drawing/2014/main" id="{7EA6A49D-DBFF-7B44-A02B-DD528177E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1468" y="2933642"/>
            <a:ext cx="476025" cy="476025"/>
          </a:xfrm>
          <a:prstGeom prst="rect">
            <a:avLst/>
          </a:prstGeom>
        </p:spPr>
      </p:pic>
      <p:pic>
        <p:nvPicPr>
          <p:cNvPr id="12" name="Graphic 11" descr="Checkbox Ticked with solid fill">
            <a:extLst>
              <a:ext uri="{FF2B5EF4-FFF2-40B4-BE49-F238E27FC236}">
                <a16:creationId xmlns:a16="http://schemas.microsoft.com/office/drawing/2014/main" id="{AE604AC0-9E49-B24C-B7AD-6F42409072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6892" y="2965150"/>
            <a:ext cx="476025" cy="476025"/>
          </a:xfrm>
          <a:prstGeom prst="rect">
            <a:avLst/>
          </a:prstGeom>
        </p:spPr>
      </p:pic>
      <p:pic>
        <p:nvPicPr>
          <p:cNvPr id="13" name="Graphic 12" descr="Checkbox Ticked with solid fill">
            <a:extLst>
              <a:ext uri="{FF2B5EF4-FFF2-40B4-BE49-F238E27FC236}">
                <a16:creationId xmlns:a16="http://schemas.microsoft.com/office/drawing/2014/main" id="{3256B942-BB21-3A4D-8604-FEAD4C4421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7647" y="2953160"/>
            <a:ext cx="476025" cy="476025"/>
          </a:xfrm>
          <a:prstGeom prst="rect">
            <a:avLst/>
          </a:prstGeom>
        </p:spPr>
      </p:pic>
      <p:pic>
        <p:nvPicPr>
          <p:cNvPr id="14" name="Graphic 13" descr="Checkbox Ticked with solid fill">
            <a:extLst>
              <a:ext uri="{FF2B5EF4-FFF2-40B4-BE49-F238E27FC236}">
                <a16:creationId xmlns:a16="http://schemas.microsoft.com/office/drawing/2014/main" id="{8E1A626A-30E8-6143-93D4-C3213CEA28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1468" y="3447054"/>
            <a:ext cx="476025" cy="476025"/>
          </a:xfrm>
          <a:prstGeom prst="rect">
            <a:avLst/>
          </a:prstGeom>
        </p:spPr>
      </p:pic>
      <p:pic>
        <p:nvPicPr>
          <p:cNvPr id="15" name="Graphic 14" descr="Checkbox Ticked with solid fill">
            <a:extLst>
              <a:ext uri="{FF2B5EF4-FFF2-40B4-BE49-F238E27FC236}">
                <a16:creationId xmlns:a16="http://schemas.microsoft.com/office/drawing/2014/main" id="{7C35798E-4400-5A4D-8330-4F5206ACD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5045" y="3466572"/>
            <a:ext cx="476025" cy="476025"/>
          </a:xfrm>
          <a:prstGeom prst="rect">
            <a:avLst/>
          </a:prstGeom>
        </p:spPr>
      </p:pic>
      <p:pic>
        <p:nvPicPr>
          <p:cNvPr id="16" name="Graphic 15" descr="Checkbox Ticked with solid fill">
            <a:extLst>
              <a:ext uri="{FF2B5EF4-FFF2-40B4-BE49-F238E27FC236}">
                <a16:creationId xmlns:a16="http://schemas.microsoft.com/office/drawing/2014/main" id="{858155A3-D137-444A-B345-92D5EB0EAF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0279" y="3466572"/>
            <a:ext cx="476025" cy="476025"/>
          </a:xfrm>
          <a:prstGeom prst="rect">
            <a:avLst/>
          </a:prstGeom>
        </p:spPr>
      </p:pic>
      <p:pic>
        <p:nvPicPr>
          <p:cNvPr id="17" name="Graphic 16" descr="Checkbox Ticked with solid fill">
            <a:extLst>
              <a:ext uri="{FF2B5EF4-FFF2-40B4-BE49-F238E27FC236}">
                <a16:creationId xmlns:a16="http://schemas.microsoft.com/office/drawing/2014/main" id="{6AF8DD17-60C7-9D47-816A-F07C54D58A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1468" y="3975096"/>
            <a:ext cx="476025" cy="476025"/>
          </a:xfrm>
          <a:prstGeom prst="rect">
            <a:avLst/>
          </a:prstGeom>
        </p:spPr>
      </p:pic>
      <p:pic>
        <p:nvPicPr>
          <p:cNvPr id="18" name="Graphic 17" descr="Checkbox Ticked with solid fill">
            <a:extLst>
              <a:ext uri="{FF2B5EF4-FFF2-40B4-BE49-F238E27FC236}">
                <a16:creationId xmlns:a16="http://schemas.microsoft.com/office/drawing/2014/main" id="{64F36206-2D40-A541-8ADF-387B784F30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6892" y="5134176"/>
            <a:ext cx="476025" cy="476025"/>
          </a:xfrm>
          <a:prstGeom prst="rect">
            <a:avLst/>
          </a:prstGeom>
        </p:spPr>
      </p:pic>
      <p:pic>
        <p:nvPicPr>
          <p:cNvPr id="19" name="Graphic 18" descr="Checkbox Ticked with solid fill">
            <a:extLst>
              <a:ext uri="{FF2B5EF4-FFF2-40B4-BE49-F238E27FC236}">
                <a16:creationId xmlns:a16="http://schemas.microsoft.com/office/drawing/2014/main" id="{DFE09426-E829-234A-B2E1-81503BF51A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1467" y="5102669"/>
            <a:ext cx="476025" cy="476025"/>
          </a:xfrm>
          <a:prstGeom prst="rect">
            <a:avLst/>
          </a:prstGeom>
        </p:spPr>
      </p:pic>
      <p:pic>
        <p:nvPicPr>
          <p:cNvPr id="20" name="Graphic 19" descr="Checkbox Ticked with solid fill">
            <a:extLst>
              <a:ext uri="{FF2B5EF4-FFF2-40B4-BE49-F238E27FC236}">
                <a16:creationId xmlns:a16="http://schemas.microsoft.com/office/drawing/2014/main" id="{DDABCF08-FD62-C34B-ADFB-338E1BC933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1467" y="5637820"/>
            <a:ext cx="476025" cy="476025"/>
          </a:xfrm>
          <a:prstGeom prst="rect">
            <a:avLst/>
          </a:prstGeom>
        </p:spPr>
      </p:pic>
      <p:pic>
        <p:nvPicPr>
          <p:cNvPr id="21" name="Graphic 20" descr="Checkbox Ticked with solid fill">
            <a:extLst>
              <a:ext uri="{FF2B5EF4-FFF2-40B4-BE49-F238E27FC236}">
                <a16:creationId xmlns:a16="http://schemas.microsoft.com/office/drawing/2014/main" id="{14562FC4-C1AF-6548-99BF-047F4C9229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1466" y="6132538"/>
            <a:ext cx="476025" cy="476025"/>
          </a:xfrm>
          <a:prstGeom prst="rect">
            <a:avLst/>
          </a:prstGeom>
        </p:spPr>
      </p:pic>
      <p:pic>
        <p:nvPicPr>
          <p:cNvPr id="22" name="Graphic 21" descr="Checkbox Ticked with solid fill">
            <a:extLst>
              <a:ext uri="{FF2B5EF4-FFF2-40B4-BE49-F238E27FC236}">
                <a16:creationId xmlns:a16="http://schemas.microsoft.com/office/drawing/2014/main" id="{3CFC7938-AC49-DF4D-AB95-C855276B7F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6892" y="4006604"/>
            <a:ext cx="476025" cy="476025"/>
          </a:xfrm>
          <a:prstGeom prst="rect">
            <a:avLst/>
          </a:prstGeom>
        </p:spPr>
      </p:pic>
      <p:pic>
        <p:nvPicPr>
          <p:cNvPr id="23" name="Graphic 22" descr="Checkbox Ticked with solid fill">
            <a:extLst>
              <a:ext uri="{FF2B5EF4-FFF2-40B4-BE49-F238E27FC236}">
                <a16:creationId xmlns:a16="http://schemas.microsoft.com/office/drawing/2014/main" id="{39B8CACF-3096-814F-8CD3-9AF8ED7851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0280" y="4475064"/>
            <a:ext cx="476025" cy="476025"/>
          </a:xfrm>
          <a:prstGeom prst="rect">
            <a:avLst/>
          </a:prstGeom>
        </p:spPr>
      </p:pic>
      <p:pic>
        <p:nvPicPr>
          <p:cNvPr id="24" name="Graphic 23" descr="Checkbox Ticked with solid fill">
            <a:extLst>
              <a:ext uri="{FF2B5EF4-FFF2-40B4-BE49-F238E27FC236}">
                <a16:creationId xmlns:a16="http://schemas.microsoft.com/office/drawing/2014/main" id="{7EBE0ABA-330F-EC40-8B87-04FCC4B89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5043" y="6142709"/>
            <a:ext cx="476025" cy="476025"/>
          </a:xfrm>
          <a:prstGeom prst="rect">
            <a:avLst/>
          </a:prstGeom>
        </p:spPr>
      </p:pic>
      <p:pic>
        <p:nvPicPr>
          <p:cNvPr id="25" name="Graphic 24" descr="Checkbox Ticked with solid fill">
            <a:extLst>
              <a:ext uri="{FF2B5EF4-FFF2-40B4-BE49-F238E27FC236}">
                <a16:creationId xmlns:a16="http://schemas.microsoft.com/office/drawing/2014/main" id="{D5052901-17CD-0943-83CB-91FE143B9E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5044" y="5656513"/>
            <a:ext cx="476025" cy="476025"/>
          </a:xfrm>
          <a:prstGeom prst="rect">
            <a:avLst/>
          </a:prstGeom>
        </p:spPr>
      </p:pic>
      <p:pic>
        <p:nvPicPr>
          <p:cNvPr id="27" name="Graphic 26" descr="Checkbox Ticked with solid fill">
            <a:extLst>
              <a:ext uri="{FF2B5EF4-FFF2-40B4-BE49-F238E27FC236}">
                <a16:creationId xmlns:a16="http://schemas.microsoft.com/office/drawing/2014/main" id="{AD4E9882-CC03-E048-AB86-06FBBC248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0280" y="5666684"/>
            <a:ext cx="476025" cy="476025"/>
          </a:xfrm>
          <a:prstGeom prst="rect">
            <a:avLst/>
          </a:prstGeom>
        </p:spPr>
      </p:pic>
      <p:pic>
        <p:nvPicPr>
          <p:cNvPr id="28" name="Graphic 27" descr="Checkbox Ticked with solid fill">
            <a:extLst>
              <a:ext uri="{FF2B5EF4-FFF2-40B4-BE49-F238E27FC236}">
                <a16:creationId xmlns:a16="http://schemas.microsoft.com/office/drawing/2014/main" id="{AD9FBC6D-9C2C-B448-AD23-7FD7D992D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0279" y="6142709"/>
            <a:ext cx="476025" cy="476025"/>
          </a:xfrm>
          <a:prstGeom prst="rect">
            <a:avLst/>
          </a:prstGeom>
        </p:spPr>
      </p:pic>
      <p:sp>
        <p:nvSpPr>
          <p:cNvPr id="37" name="TextBox 36">
            <a:extLst>
              <a:ext uri="{FF2B5EF4-FFF2-40B4-BE49-F238E27FC236}">
                <a16:creationId xmlns:a16="http://schemas.microsoft.com/office/drawing/2014/main" id="{926F0AB9-096A-BF47-B613-37F75104CCC4}"/>
              </a:ext>
            </a:extLst>
          </p:cNvPr>
          <p:cNvSpPr txBox="1"/>
          <p:nvPr/>
        </p:nvSpPr>
        <p:spPr>
          <a:xfrm>
            <a:off x="346688" y="1381202"/>
            <a:ext cx="6196353"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General requirements for producing and using different </a:t>
            </a:r>
            <a:r>
              <a:rPr lang="en-US" sz="1200" dirty="0" err="1">
                <a:latin typeface="Arial" panose="020B0604020202020204" pitchFamily="34" charset="0"/>
                <a:cs typeface="Arial" panose="020B0604020202020204" pitchFamily="34" charset="0"/>
              </a:rPr>
              <a:t>Read@Home</a:t>
            </a:r>
            <a:r>
              <a:rPr lang="en-US" sz="1200" dirty="0">
                <a:latin typeface="Arial" panose="020B0604020202020204" pitchFamily="34" charset="0"/>
                <a:cs typeface="Arial" panose="020B0604020202020204" pitchFamily="34" charset="0"/>
              </a:rPr>
              <a:t> products are provided in the table below:</a:t>
            </a:r>
          </a:p>
        </p:txBody>
      </p:sp>
      <p:sp>
        <p:nvSpPr>
          <p:cNvPr id="40" name="TextBox 39">
            <a:extLst>
              <a:ext uri="{FF2B5EF4-FFF2-40B4-BE49-F238E27FC236}">
                <a16:creationId xmlns:a16="http://schemas.microsoft.com/office/drawing/2014/main" id="{E9AE9E23-61F2-854D-9CEA-AE3C62F95521}"/>
              </a:ext>
            </a:extLst>
          </p:cNvPr>
          <p:cNvSpPr txBox="1"/>
          <p:nvPr/>
        </p:nvSpPr>
        <p:spPr>
          <a:xfrm>
            <a:off x="400131" y="6808681"/>
            <a:ext cx="6196353" cy="253915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requirements to consider:</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EDITING: </a:t>
            </a:r>
            <a:r>
              <a:rPr lang="en-US" sz="1200" dirty="0">
                <a:latin typeface="Arial" panose="020B0604020202020204" pitchFamily="34" charset="0"/>
                <a:cs typeface="Arial" panose="020B0604020202020204" pitchFamily="34" charset="0"/>
              </a:rPr>
              <a:t>Where materials are translated or adapted, sufficient time and attention should be allocated to editing the different files, ensuring that the formatting, page numbers and file naming is correct.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FILE TYPE: </a:t>
            </a:r>
            <a:r>
              <a:rPr lang="en-US" sz="1200" dirty="0">
                <a:latin typeface="Arial" panose="020B0604020202020204" pitchFamily="34" charset="0"/>
                <a:cs typeface="Arial" panose="020B0604020202020204" pitchFamily="34" charset="0"/>
              </a:rPr>
              <a:t>When producing the final versions of products, make sure that the file types can be easily shared (e.g., compressed pdf files, </a:t>
            </a:r>
            <a:r>
              <a:rPr lang="en-US" sz="1200" dirty="0" err="1">
                <a:latin typeface="Arial" panose="020B0604020202020204" pitchFamily="34" charset="0"/>
                <a:cs typeface="Arial" panose="020B0604020202020204" pitchFamily="34" charset="0"/>
              </a:rPr>
              <a:t>png</a:t>
            </a:r>
            <a:r>
              <a:rPr lang="en-US" sz="1200" dirty="0">
                <a:latin typeface="Arial" panose="020B0604020202020204" pitchFamily="34" charset="0"/>
                <a:cs typeface="Arial" panose="020B0604020202020204" pitchFamily="34" charset="0"/>
              </a:rPr>
              <a:t>/jpeg image files, mp3 audio or mp4 video files) and that various file types opens successfully on different devices. </a:t>
            </a:r>
          </a:p>
          <a:p>
            <a:endParaRPr lang="en-US" sz="3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Teams should ensure that the image resolution is acceptable, for example, when printing handouts and large posters, or when reducing file size to share them over platforms such as WhatsApp). Data implications should also be considered when sending content to caregivers’ phones. </a:t>
            </a:r>
          </a:p>
        </p:txBody>
      </p:sp>
      <p:pic>
        <p:nvPicPr>
          <p:cNvPr id="2" name="Graphic 1" descr="Checkbox Ticked with solid fill">
            <a:extLst>
              <a:ext uri="{FF2B5EF4-FFF2-40B4-BE49-F238E27FC236}">
                <a16:creationId xmlns:a16="http://schemas.microsoft.com/office/drawing/2014/main" id="{AE3996F7-F457-C429-49DE-5EA5A22395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7643" y="4555862"/>
            <a:ext cx="476025" cy="476025"/>
          </a:xfrm>
          <a:prstGeom prst="rect">
            <a:avLst/>
          </a:prstGeom>
        </p:spPr>
      </p:pic>
      <p:pic>
        <p:nvPicPr>
          <p:cNvPr id="3" name="Graphic 2" descr="Checkbox Ticked with solid fill">
            <a:extLst>
              <a:ext uri="{FF2B5EF4-FFF2-40B4-BE49-F238E27FC236}">
                <a16:creationId xmlns:a16="http://schemas.microsoft.com/office/drawing/2014/main" id="{DD81AE96-73C6-8715-8797-CE0240B93C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1465" y="4541689"/>
            <a:ext cx="476025" cy="476025"/>
          </a:xfrm>
          <a:prstGeom prst="rect">
            <a:avLst/>
          </a:prstGeom>
        </p:spPr>
      </p:pic>
      <p:pic>
        <p:nvPicPr>
          <p:cNvPr id="4" name="Graphic 3" descr="Checkbox Ticked with solid fill">
            <a:extLst>
              <a:ext uri="{FF2B5EF4-FFF2-40B4-BE49-F238E27FC236}">
                <a16:creationId xmlns:a16="http://schemas.microsoft.com/office/drawing/2014/main" id="{1778795A-F046-A241-14EA-EAAF2F41B4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6891" y="4567852"/>
            <a:ext cx="476025" cy="476025"/>
          </a:xfrm>
          <a:prstGeom prst="rect">
            <a:avLst/>
          </a:prstGeom>
        </p:spPr>
      </p:pic>
    </p:spTree>
    <p:extLst>
      <p:ext uri="{BB962C8B-B14F-4D97-AF65-F5344CB8AC3E}">
        <p14:creationId xmlns:p14="http://schemas.microsoft.com/office/powerpoint/2010/main" val="2350715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6D3D373C-899E-7C41-8AD1-88E4027A6D78}"/>
              </a:ext>
            </a:extLst>
          </p:cNvPr>
          <p:cNvSpPr txBox="1"/>
          <p:nvPr/>
        </p:nvSpPr>
        <p:spPr>
          <a:xfrm>
            <a:off x="330821" y="2319041"/>
            <a:ext cx="6196352" cy="7125027"/>
          </a:xfrm>
          <a:prstGeom prst="rect">
            <a:avLst/>
          </a:prstGeom>
          <a:noFill/>
        </p:spPr>
        <p:txBody>
          <a:bodyPr wrap="square">
            <a:spAutoFit/>
          </a:bodyPr>
          <a:lstStyle/>
          <a:p>
            <a:pPr marL="342900" lvl="0" indent="-342900">
              <a:buFont typeface="+mj-lt"/>
              <a:buAutoNum type="arabicPeriod"/>
            </a:pPr>
            <a:r>
              <a:rPr lang="en-ZA" sz="1200" b="1" dirty="0">
                <a:solidFill>
                  <a:srgbClr val="1FA3DA"/>
                </a:solidFill>
                <a:effectLst/>
                <a:latin typeface="Century Gothic" panose="020B0502020202020204" pitchFamily="34" charset="0"/>
                <a:ea typeface="Times New Roman" panose="02020603050405020304" pitchFamily="18" charset="0"/>
              </a:rPr>
              <a:t>How will content be delivered to caregivers: in-person, remotely, or a combination approach?</a:t>
            </a:r>
          </a:p>
          <a:p>
            <a:pPr lvl="1"/>
            <a:endParaRPr lang="en-ZA" sz="300" dirty="0">
              <a:latin typeface="Century Gothic" panose="020B0502020202020204" pitchFamily="34" charset="0"/>
              <a:ea typeface="Times New Roman" panose="02020603050405020304" pitchFamily="18" charset="0"/>
            </a:endParaRPr>
          </a:p>
          <a:p>
            <a:pPr lvl="1"/>
            <a:endParaRPr lang="en-ZA" sz="300" dirty="0">
              <a:latin typeface="Century Gothic" panose="020B0502020202020204" pitchFamily="34" charset="0"/>
              <a:ea typeface="Times New Roman" panose="02020603050405020304" pitchFamily="18" charset="0"/>
            </a:endParaRPr>
          </a:p>
          <a:p>
            <a:pPr lvl="1"/>
            <a:r>
              <a:rPr lang="en-ZA" sz="1100" b="1" dirty="0">
                <a:latin typeface="Century Gothic" panose="020B0502020202020204" pitchFamily="34" charset="0"/>
                <a:ea typeface="Times New Roman" panose="02020603050405020304" pitchFamily="18" charset="0"/>
              </a:rPr>
              <a:t>In-person: </a:t>
            </a:r>
            <a:r>
              <a:rPr lang="en-ZA" sz="1100" dirty="0">
                <a:latin typeface="Century Gothic" panose="020B0502020202020204" pitchFamily="34" charset="0"/>
                <a:ea typeface="Times New Roman" panose="02020603050405020304" pitchFamily="18" charset="0"/>
              </a:rPr>
              <a:t>Use the facilitator flip book (compliment with videos, picture handouts)</a:t>
            </a:r>
          </a:p>
          <a:p>
            <a:pPr lvl="1"/>
            <a:endParaRPr lang="en-ZA" sz="500" dirty="0">
              <a:effectLst/>
              <a:latin typeface="Century Gothic" panose="020B0502020202020204" pitchFamily="34" charset="0"/>
              <a:ea typeface="Times New Roman" panose="02020603050405020304" pitchFamily="18" charset="0"/>
            </a:endParaRPr>
          </a:p>
          <a:p>
            <a:pPr lvl="1"/>
            <a:r>
              <a:rPr lang="en-ZA" sz="1100" b="1" dirty="0">
                <a:effectLst/>
                <a:latin typeface="Century Gothic" panose="020B0502020202020204" pitchFamily="34" charset="0"/>
                <a:ea typeface="Times New Roman" panose="02020603050405020304" pitchFamily="18" charset="0"/>
              </a:rPr>
              <a:t>Remotely: </a:t>
            </a:r>
            <a:r>
              <a:rPr lang="en-ZA" sz="1100" dirty="0">
                <a:effectLst/>
                <a:latin typeface="Century Gothic" panose="020B0502020202020204" pitchFamily="34" charset="0"/>
                <a:ea typeface="Times New Roman" panose="02020603050405020304" pitchFamily="18" charset="0"/>
              </a:rPr>
              <a:t>Use picture handouts and phone calls, digital images + voice notes, video and/or radio.</a:t>
            </a:r>
            <a:endParaRPr lang="en-ZA" sz="5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500" dirty="0">
              <a:effectLst/>
              <a:latin typeface="Century Gothic" panose="020B0502020202020204" pitchFamily="34" charset="0"/>
              <a:ea typeface="Times New Roman" panose="02020603050405020304" pitchFamily="18" charset="0"/>
            </a:endParaRPr>
          </a:p>
          <a:p>
            <a:pPr marL="342900" lvl="0" indent="-342900">
              <a:buFont typeface="+mj-lt"/>
              <a:buAutoNum type="arabicPeriod"/>
            </a:pPr>
            <a:r>
              <a:rPr lang="en-ZA" sz="1200" b="1" dirty="0">
                <a:solidFill>
                  <a:srgbClr val="1FA3DA"/>
                </a:solidFill>
                <a:effectLst/>
                <a:latin typeface="Century Gothic" panose="020B0502020202020204" pitchFamily="34" charset="0"/>
                <a:ea typeface="Times New Roman" panose="02020603050405020304" pitchFamily="18" charset="0"/>
              </a:rPr>
              <a:t>Can technology be used to deliver content to caregivers? What types of technology are available (e.g., radio, mobile phones, basic feature phones / smart phones)? How will data cost implications be considered?</a:t>
            </a: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latin typeface="Century Gothic" panose="020B0502020202020204" pitchFamily="34" charset="0"/>
              <a:ea typeface="Times New Roman" panose="02020603050405020304" pitchFamily="18" charset="0"/>
            </a:endParaRPr>
          </a:p>
          <a:p>
            <a:pPr marL="342900" lvl="0" indent="-342900">
              <a:buFont typeface="+mj-lt"/>
              <a:buAutoNum type="arabicPeriod"/>
            </a:pPr>
            <a:endParaRPr lang="en-ZA" sz="1200" b="1" dirty="0">
              <a:solidFill>
                <a:srgbClr val="772C7C"/>
              </a:solidFill>
              <a:effectLst/>
              <a:latin typeface="Century Gothic" panose="020B0502020202020204" pitchFamily="34" charset="0"/>
              <a:ea typeface="Times New Roman" panose="02020603050405020304" pitchFamily="18" charset="0"/>
            </a:endParaRPr>
          </a:p>
          <a:p>
            <a:pPr marL="342900" lvl="0" indent="-342900">
              <a:buFont typeface="+mj-lt"/>
              <a:buAutoNum type="arabicPeriod"/>
            </a:pPr>
            <a:r>
              <a:rPr lang="en-ZA" sz="1200" b="1" dirty="0">
                <a:solidFill>
                  <a:srgbClr val="1FA3DA"/>
                </a:solidFill>
                <a:latin typeface="Century Gothic" panose="020B0502020202020204" pitchFamily="34" charset="0"/>
                <a:ea typeface="Times New Roman" panose="02020603050405020304" pitchFamily="18" charset="0"/>
              </a:rPr>
              <a:t>Will meetings with caregivers take place in a one-on-one or group setting? How many caregivers will participate? </a:t>
            </a:r>
          </a:p>
          <a:p>
            <a:pPr marL="342900" lvl="0" indent="-342900">
              <a:buFont typeface="+mj-lt"/>
              <a:buAutoNum type="arabicPeriod"/>
            </a:pPr>
            <a:endParaRPr lang="en-ZA" sz="1200" b="1" dirty="0">
              <a:solidFill>
                <a:srgbClr val="1FA3DA"/>
              </a:solidFill>
              <a:latin typeface="Century Gothic" panose="020B0502020202020204" pitchFamily="34" charset="0"/>
              <a:ea typeface="Times New Roman" panose="02020603050405020304" pitchFamily="18" charset="0"/>
            </a:endParaRPr>
          </a:p>
          <a:p>
            <a:pPr marL="342900" lvl="0" indent="-342900">
              <a:buFont typeface="+mj-lt"/>
              <a:buAutoNum type="arabicPeriod"/>
            </a:pPr>
            <a:r>
              <a:rPr lang="en-ZA" sz="1200" b="1" dirty="0">
                <a:solidFill>
                  <a:srgbClr val="1FA3DA"/>
                </a:solidFill>
                <a:latin typeface="Century Gothic" panose="020B0502020202020204" pitchFamily="34" charset="0"/>
                <a:ea typeface="Times New Roman" panose="02020603050405020304" pitchFamily="18" charset="0"/>
              </a:rPr>
              <a:t>How many meetings will there be? How frequently will the meetings take place? How long will the meetings typically last? </a:t>
            </a:r>
          </a:p>
          <a:p>
            <a:pPr marL="342900" lvl="0" indent="-342900">
              <a:buFont typeface="+mj-lt"/>
              <a:buAutoNum type="arabicPeriod"/>
            </a:pPr>
            <a:endParaRPr lang="en-ZA" sz="1200" b="1" dirty="0">
              <a:solidFill>
                <a:srgbClr val="1FA3DA"/>
              </a:solidFill>
              <a:latin typeface="Century Gothic" panose="020B0502020202020204" pitchFamily="34" charset="0"/>
              <a:ea typeface="Times New Roman" panose="02020603050405020304" pitchFamily="18" charset="0"/>
            </a:endParaRPr>
          </a:p>
          <a:p>
            <a:pPr marL="342900" lvl="0" indent="-342900">
              <a:buFont typeface="+mj-lt"/>
              <a:buAutoNum type="arabicPeriod"/>
            </a:pPr>
            <a:r>
              <a:rPr lang="en-ZA" sz="1200" b="1" dirty="0">
                <a:solidFill>
                  <a:srgbClr val="1FA3DA"/>
                </a:solidFill>
                <a:latin typeface="Century Gothic" panose="020B0502020202020204" pitchFamily="34" charset="0"/>
                <a:ea typeface="Times New Roman" panose="02020603050405020304" pitchFamily="18" charset="0"/>
              </a:rPr>
              <a:t>Is there scope for follow-up or check-in contact with caregivers in between meetings?</a:t>
            </a:r>
          </a:p>
          <a:p>
            <a:pPr marL="342900" lvl="0" indent="-342900">
              <a:buFont typeface="+mj-lt"/>
              <a:buAutoNum type="arabicPeriod"/>
            </a:pPr>
            <a:endParaRPr lang="en-ZA" sz="1200" b="1" dirty="0">
              <a:solidFill>
                <a:srgbClr val="1FA3DA"/>
              </a:solidFill>
              <a:latin typeface="Century Gothic" panose="020B0502020202020204" pitchFamily="34" charset="0"/>
              <a:ea typeface="Times New Roman" panose="02020603050405020304" pitchFamily="18" charset="0"/>
            </a:endParaRPr>
          </a:p>
          <a:p>
            <a:pPr marL="342900" lvl="0" indent="-342900">
              <a:buFont typeface="+mj-lt"/>
              <a:buAutoNum type="arabicPeriod"/>
            </a:pPr>
            <a:r>
              <a:rPr lang="en-ZA" sz="1200" b="1" dirty="0">
                <a:solidFill>
                  <a:srgbClr val="1FA3DA"/>
                </a:solidFill>
                <a:latin typeface="Century Gothic" panose="020B0502020202020204" pitchFamily="34" charset="0"/>
                <a:ea typeface="Times New Roman" panose="02020603050405020304" pitchFamily="18" charset="0"/>
              </a:rPr>
              <a:t>Who will deliver the content to caregivers? How will they be trained? How will they be supervised? </a:t>
            </a:r>
          </a:p>
        </p:txBody>
      </p:sp>
      <p:sp>
        <p:nvSpPr>
          <p:cNvPr id="9" name="TextBox 8">
            <a:extLst>
              <a:ext uri="{FF2B5EF4-FFF2-40B4-BE49-F238E27FC236}">
                <a16:creationId xmlns:a16="http://schemas.microsoft.com/office/drawing/2014/main" id="{64BEBF58-EA29-584D-A501-FC290C167879}"/>
              </a:ext>
            </a:extLst>
          </p:cNvPr>
          <p:cNvSpPr txBox="1"/>
          <p:nvPr/>
        </p:nvSpPr>
        <p:spPr>
          <a:xfrm>
            <a:off x="330820" y="1315921"/>
            <a:ext cx="6196353"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Teams need to consider which product (or combination of products) can feasibly be used in their context to effectively distribute </a:t>
            </a:r>
            <a:r>
              <a:rPr lang="en-US" sz="1200" dirty="0" err="1">
                <a:latin typeface="Arial" panose="020B0604020202020204" pitchFamily="34" charset="0"/>
                <a:cs typeface="Arial" panose="020B0604020202020204" pitchFamily="34" charset="0"/>
              </a:rPr>
              <a:t>Read@Home</a:t>
            </a:r>
            <a:r>
              <a:rPr lang="en-US" sz="1200" dirty="0">
                <a:latin typeface="Arial" panose="020B0604020202020204" pitchFamily="34" charset="0"/>
                <a:cs typeface="Arial" panose="020B0604020202020204" pitchFamily="34" charset="0"/>
              </a:rPr>
              <a:t> content to caregivers. Products may require translation and adaptation prior to use. The following key questions can inform product selection and the delivery approach:</a:t>
            </a:r>
          </a:p>
        </p:txBody>
      </p:sp>
      <p:sp>
        <p:nvSpPr>
          <p:cNvPr id="5" name="Rectangle 4">
            <a:extLst>
              <a:ext uri="{FF2B5EF4-FFF2-40B4-BE49-F238E27FC236}">
                <a16:creationId xmlns:a16="http://schemas.microsoft.com/office/drawing/2014/main" id="{E200492C-0217-EE41-9229-9CC217C84678}"/>
              </a:ext>
            </a:extLst>
          </p:cNvPr>
          <p:cNvSpPr/>
          <p:nvPr/>
        </p:nvSpPr>
        <p:spPr>
          <a:xfrm>
            <a:off x="0" y="40473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66FB6A-9BC5-7649-A6E0-09FCDA8D2504}"/>
              </a:ext>
            </a:extLst>
          </p:cNvPr>
          <p:cNvSpPr txBox="1"/>
          <p:nvPr/>
        </p:nvSpPr>
        <p:spPr>
          <a:xfrm>
            <a:off x="240307" y="567496"/>
            <a:ext cx="4235455"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Considerations for delivery:</a:t>
            </a:r>
          </a:p>
        </p:txBody>
      </p:sp>
      <p:graphicFrame>
        <p:nvGraphicFramePr>
          <p:cNvPr id="2" name="Table 1">
            <a:extLst>
              <a:ext uri="{FF2B5EF4-FFF2-40B4-BE49-F238E27FC236}">
                <a16:creationId xmlns:a16="http://schemas.microsoft.com/office/drawing/2014/main" id="{4EB31BA5-FC7C-4C43-AA90-33318423EDA4}"/>
              </a:ext>
            </a:extLst>
          </p:cNvPr>
          <p:cNvGraphicFramePr>
            <a:graphicFrameLocks noGrp="1"/>
          </p:cNvGraphicFramePr>
          <p:nvPr>
            <p:extLst>
              <p:ext uri="{D42A27DB-BD31-4B8C-83A1-F6EECF244321}">
                <p14:modId xmlns:p14="http://schemas.microsoft.com/office/powerpoint/2010/main" val="3786926732"/>
              </p:ext>
            </p:extLst>
          </p:nvPr>
        </p:nvGraphicFramePr>
        <p:xfrm>
          <a:off x="752973" y="4451599"/>
          <a:ext cx="5658391" cy="2641009"/>
        </p:xfrm>
        <a:graphic>
          <a:graphicData uri="http://schemas.openxmlformats.org/drawingml/2006/table">
            <a:tbl>
              <a:tblPr>
                <a:tableStyleId>{5C22544A-7EE6-4342-B048-85BDC9FD1C3A}</a:tableStyleId>
              </a:tblPr>
              <a:tblGrid>
                <a:gridCol w="1646537">
                  <a:extLst>
                    <a:ext uri="{9D8B030D-6E8A-4147-A177-3AD203B41FA5}">
                      <a16:colId xmlns:a16="http://schemas.microsoft.com/office/drawing/2014/main" val="1216246560"/>
                    </a:ext>
                  </a:extLst>
                </a:gridCol>
                <a:gridCol w="4011854">
                  <a:extLst>
                    <a:ext uri="{9D8B030D-6E8A-4147-A177-3AD203B41FA5}">
                      <a16:colId xmlns:a16="http://schemas.microsoft.com/office/drawing/2014/main" val="1154304263"/>
                    </a:ext>
                  </a:extLst>
                </a:gridCol>
              </a:tblGrid>
              <a:tr h="449031">
                <a:tc>
                  <a:txBody>
                    <a:bodyPr/>
                    <a:lstStyle/>
                    <a:p>
                      <a:r>
                        <a:rPr lang="en-US" sz="1100" dirty="0">
                          <a:effectLst/>
                          <a:latin typeface="Century Gothic" panose="020B0502020202020204" pitchFamily="34" charset="0"/>
                          <a:cs typeface="Arial" panose="020B0604020202020204" pitchFamily="34" charset="0"/>
                        </a:rPr>
                        <a:t>No technology:</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tc>
                  <a:txBody>
                    <a:bodyPr/>
                    <a:lstStyle/>
                    <a:p>
                      <a:r>
                        <a:rPr lang="en-US" sz="1100" b="1" dirty="0">
                          <a:effectLst/>
                          <a:latin typeface="Century Gothic" panose="020B0502020202020204" pitchFamily="34" charset="0"/>
                          <a:cs typeface="Arial" panose="020B0604020202020204" pitchFamily="34" charset="0"/>
                        </a:rPr>
                        <a:t>conduct face-to-face sessions, using flip book</a:t>
                      </a:r>
                    </a:p>
                    <a:p>
                      <a:r>
                        <a:rPr lang="en-US" sz="1100" dirty="0">
                          <a:effectLst/>
                          <a:latin typeface="Century Gothic" panose="020B0502020202020204" pitchFamily="34" charset="0"/>
                          <a:ea typeface="Calibri" panose="020F0502020204030204" pitchFamily="34" charset="0"/>
                          <a:cs typeface="Arial" panose="020B0604020202020204" pitchFamily="34" charset="0"/>
                        </a:rPr>
                        <a:t>+ distribute picture handouts and discuss the handouts with caregivers in person</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extLst>
                  <a:ext uri="{0D108BD9-81ED-4DB2-BD59-A6C34878D82A}">
                    <a16:rowId xmlns:a16="http://schemas.microsoft.com/office/drawing/2014/main" val="2097934571"/>
                  </a:ext>
                </a:extLst>
              </a:tr>
              <a:tr h="623943">
                <a:tc>
                  <a:txBody>
                    <a:bodyPr/>
                    <a:lstStyle/>
                    <a:p>
                      <a:r>
                        <a:rPr lang="en-US" sz="1100" dirty="0">
                          <a:effectLst/>
                          <a:latin typeface="Century Gothic" panose="020B0502020202020204" pitchFamily="34" charset="0"/>
                          <a:cs typeface="Arial" panose="020B0604020202020204" pitchFamily="34" charset="0"/>
                        </a:rPr>
                        <a:t>Facilitator has phone / laptop / projector:</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tc>
                  <a:txBody>
                    <a:bodyPr/>
                    <a:lstStyle/>
                    <a:p>
                      <a:r>
                        <a:rPr lang="en-US" sz="1100" dirty="0">
                          <a:effectLst/>
                          <a:latin typeface="Century Gothic" panose="020B0502020202020204" pitchFamily="34" charset="0"/>
                          <a:cs typeface="Arial" panose="020B0604020202020204" pitchFamily="34" charset="0"/>
                        </a:rPr>
                        <a:t>+ show videos (animations and demonstration videos) to caregivers during sessions</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extLst>
                  <a:ext uri="{0D108BD9-81ED-4DB2-BD59-A6C34878D82A}">
                    <a16:rowId xmlns:a16="http://schemas.microsoft.com/office/drawing/2014/main" val="3285536045"/>
                  </a:ext>
                </a:extLst>
              </a:tr>
              <a:tr h="559398">
                <a:tc>
                  <a:txBody>
                    <a:bodyPr/>
                    <a:lstStyle/>
                    <a:p>
                      <a:r>
                        <a:rPr lang="en-US" sz="1100" dirty="0">
                          <a:effectLst/>
                          <a:latin typeface="Century Gothic" panose="020B0502020202020204" pitchFamily="34" charset="0"/>
                          <a:cs typeface="Arial" panose="020B0604020202020204" pitchFamily="34" charset="0"/>
                        </a:rPr>
                        <a:t>Caregivers have basic mobile phones:</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tc>
                  <a:txBody>
                    <a:bodyPr/>
                    <a:lstStyle/>
                    <a:p>
                      <a:r>
                        <a:rPr lang="en-US" sz="1100" dirty="0">
                          <a:effectLst/>
                          <a:latin typeface="Century Gothic" panose="020B0502020202020204" pitchFamily="34" charset="0"/>
                          <a:ea typeface="Calibri" panose="020F0502020204030204" pitchFamily="34" charset="0"/>
                          <a:cs typeface="Arial" panose="020B0604020202020204" pitchFamily="34" charset="0"/>
                        </a:rPr>
                        <a:t>+ discuss the handouts and activities with caregivers over the phone</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extLst>
                  <a:ext uri="{0D108BD9-81ED-4DB2-BD59-A6C34878D82A}">
                    <a16:rowId xmlns:a16="http://schemas.microsoft.com/office/drawing/2014/main" val="671676657"/>
                  </a:ext>
                </a:extLst>
              </a:tr>
              <a:tr h="5378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effectLst/>
                          <a:latin typeface="Century Gothic" panose="020B0502020202020204" pitchFamily="34" charset="0"/>
                          <a:cs typeface="Arial" panose="020B0604020202020204" pitchFamily="34" charset="0"/>
                        </a:rPr>
                        <a:t>Caregivers have feature phones:</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tc>
                  <a:txBody>
                    <a:bodyPr/>
                    <a:lstStyle/>
                    <a:p>
                      <a:r>
                        <a:rPr lang="en-US" sz="1100" dirty="0">
                          <a:effectLst/>
                          <a:latin typeface="Century Gothic" panose="020B0502020202020204" pitchFamily="34" charset="0"/>
                          <a:cs typeface="Arial" panose="020B0604020202020204" pitchFamily="34" charset="0"/>
                        </a:rPr>
                        <a:t>+ send digital images and voice notes</a:t>
                      </a:r>
                      <a:endParaRPr lang="en-ZA" sz="1100" dirty="0">
                        <a:effectLst/>
                        <a:latin typeface="Century Gothic" panose="020B0502020202020204" pitchFamily="34" charset="0"/>
                        <a:cs typeface="Arial" panose="020B0604020202020204" pitchFamily="34" charset="0"/>
                      </a:endParaRPr>
                    </a:p>
                    <a:p>
                      <a:r>
                        <a:rPr lang="en-US" sz="1100" dirty="0">
                          <a:effectLst/>
                          <a:latin typeface="Century Gothic" panose="020B0502020202020204" pitchFamily="34" charset="0"/>
                          <a:cs typeface="Arial" panose="020B0604020202020204" pitchFamily="34" charset="0"/>
                        </a:rPr>
                        <a:t>+ send animation clips</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extLst>
                  <a:ext uri="{0D108BD9-81ED-4DB2-BD59-A6C34878D82A}">
                    <a16:rowId xmlns:a16="http://schemas.microsoft.com/office/drawing/2014/main" val="1218784777"/>
                  </a:ext>
                </a:extLst>
              </a:tr>
              <a:tr h="416866">
                <a:tc>
                  <a:txBody>
                    <a:bodyPr/>
                    <a:lstStyle/>
                    <a:p>
                      <a:r>
                        <a:rPr lang="en-US" sz="1100" dirty="0">
                          <a:effectLst/>
                          <a:latin typeface="Century Gothic" panose="020B0502020202020204" pitchFamily="34" charset="0"/>
                          <a:cs typeface="Arial" panose="020B0604020202020204" pitchFamily="34" charset="0"/>
                        </a:rPr>
                        <a:t>Caregivers have radios:</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tc>
                  <a:txBody>
                    <a:bodyPr/>
                    <a:lstStyle/>
                    <a:p>
                      <a:r>
                        <a:rPr lang="en-US" sz="1100" dirty="0">
                          <a:effectLst/>
                          <a:latin typeface="Century Gothic" panose="020B0502020202020204" pitchFamily="34" charset="0"/>
                          <a:cs typeface="Arial" panose="020B0604020202020204" pitchFamily="34" charset="0"/>
                        </a:rPr>
                        <a:t>+ disseminate messages on radio</a:t>
                      </a:r>
                      <a:endParaRPr lang="en-ZA" sz="1100" dirty="0">
                        <a:effectLst/>
                        <a:latin typeface="Century Gothic" panose="020B0502020202020204" pitchFamily="34" charset="0"/>
                        <a:ea typeface="Calibri" panose="020F0502020204030204" pitchFamily="34" charset="0"/>
                        <a:cs typeface="Arial" panose="020B0604020202020204" pitchFamily="34" charset="0"/>
                      </a:endParaRPr>
                    </a:p>
                  </a:txBody>
                  <a:tcPr marL="64410" marR="64410" marT="0" marB="0" anchor="ctr"/>
                </a:tc>
                <a:extLst>
                  <a:ext uri="{0D108BD9-81ED-4DB2-BD59-A6C34878D82A}">
                    <a16:rowId xmlns:a16="http://schemas.microsoft.com/office/drawing/2014/main" val="48644906"/>
                  </a:ext>
                </a:extLst>
              </a:tr>
            </a:tbl>
          </a:graphicData>
        </a:graphic>
      </p:graphicFrame>
      <p:sp>
        <p:nvSpPr>
          <p:cNvPr id="42" name="TextBox 41">
            <a:extLst>
              <a:ext uri="{FF2B5EF4-FFF2-40B4-BE49-F238E27FC236}">
                <a16:creationId xmlns:a16="http://schemas.microsoft.com/office/drawing/2014/main" id="{56DCA03E-BE07-C94A-B649-BA22739882B7}"/>
              </a:ext>
            </a:extLst>
          </p:cNvPr>
          <p:cNvSpPr txBox="1"/>
          <p:nvPr/>
        </p:nvSpPr>
        <p:spPr>
          <a:xfrm>
            <a:off x="6318844" y="9456501"/>
            <a:ext cx="277640"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7</a:t>
            </a:r>
          </a:p>
        </p:txBody>
      </p:sp>
      <p:sp>
        <p:nvSpPr>
          <p:cNvPr id="11" name="TextBox 10">
            <a:extLst>
              <a:ext uri="{FF2B5EF4-FFF2-40B4-BE49-F238E27FC236}">
                <a16:creationId xmlns:a16="http://schemas.microsoft.com/office/drawing/2014/main" id="{94BB8A74-F887-5D4A-9A2E-DC35CAD263FC}"/>
              </a:ext>
            </a:extLst>
          </p:cNvPr>
          <p:cNvSpPr txBox="1"/>
          <p:nvPr/>
        </p:nvSpPr>
        <p:spPr>
          <a:xfrm>
            <a:off x="661647" y="4063471"/>
            <a:ext cx="619635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Ideas for combining products based on the resources available are provided below:</a:t>
            </a:r>
          </a:p>
        </p:txBody>
      </p:sp>
    </p:spTree>
    <p:extLst>
      <p:ext uri="{BB962C8B-B14F-4D97-AF65-F5344CB8AC3E}">
        <p14:creationId xmlns:p14="http://schemas.microsoft.com/office/powerpoint/2010/main" val="2682198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835385-C361-DF40-8012-DB01F8374556}"/>
              </a:ext>
            </a:extLst>
          </p:cNvPr>
          <p:cNvSpPr/>
          <p:nvPr/>
        </p:nvSpPr>
        <p:spPr>
          <a:xfrm>
            <a:off x="240307" y="1328394"/>
            <a:ext cx="6428850" cy="6322935"/>
          </a:xfrm>
          <a:prstGeom prst="rect">
            <a:avLst/>
          </a:prstGeom>
          <a:noFill/>
          <a:ln w="19050">
            <a:solidFill>
              <a:srgbClr val="1FA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00492C-0217-EE41-9229-9CC217C84678}"/>
              </a:ext>
            </a:extLst>
          </p:cNvPr>
          <p:cNvSpPr/>
          <p:nvPr/>
        </p:nvSpPr>
        <p:spPr>
          <a:xfrm>
            <a:off x="0" y="40473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53EEC88-149C-D542-97DA-F8D710D95B8B}"/>
              </a:ext>
            </a:extLst>
          </p:cNvPr>
          <p:cNvSpPr txBox="1"/>
          <p:nvPr/>
        </p:nvSpPr>
        <p:spPr>
          <a:xfrm>
            <a:off x="6318844" y="9456501"/>
            <a:ext cx="277640"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8</a:t>
            </a:r>
          </a:p>
        </p:txBody>
      </p:sp>
      <p:sp>
        <p:nvSpPr>
          <p:cNvPr id="41" name="TextBox 40">
            <a:extLst>
              <a:ext uri="{FF2B5EF4-FFF2-40B4-BE49-F238E27FC236}">
                <a16:creationId xmlns:a16="http://schemas.microsoft.com/office/drawing/2014/main" id="{C4830BA9-5CB7-1A47-B03E-DF760E3B2589}"/>
              </a:ext>
            </a:extLst>
          </p:cNvPr>
          <p:cNvSpPr txBox="1"/>
          <p:nvPr/>
        </p:nvSpPr>
        <p:spPr>
          <a:xfrm>
            <a:off x="276636" y="1488980"/>
            <a:ext cx="6283515" cy="6063198"/>
          </a:xfrm>
          <a:prstGeom prst="rect">
            <a:avLst/>
          </a:prstGeom>
          <a:noFill/>
        </p:spPr>
        <p:txBody>
          <a:bodyPr wrap="square">
            <a:spAutoFit/>
          </a:bodyPr>
          <a:lstStyle/>
          <a:p>
            <a:pPr algn="ctr"/>
            <a:r>
              <a:rPr lang="en-US" sz="1500" b="1" dirty="0">
                <a:solidFill>
                  <a:srgbClr val="1FA3DA"/>
                </a:solidFill>
                <a:latin typeface="Century Gothic" panose="020B0502020202020204" pitchFamily="34" charset="0"/>
                <a:cs typeface="Arial" panose="020B0604020202020204" pitchFamily="34" charset="0"/>
              </a:rPr>
              <a:t>Best-practice guidelines for delivering Read@Home content</a:t>
            </a:r>
            <a:endParaRPr lang="en-US" sz="1500" dirty="0">
              <a:solidFill>
                <a:srgbClr val="1FA3DA"/>
              </a:solidFill>
              <a:latin typeface="Arial" panose="020B0604020202020204" pitchFamily="34" charset="0"/>
              <a:cs typeface="Arial" panose="020B0604020202020204" pitchFamily="34" charset="0"/>
            </a:endParaRP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While the following approach will not be feasible in all settings, teams are encouraged to select an approach that aligns as closely as possible with best-practice recommendations, but that suits their context, resource availability and implementation capacity. </a:t>
            </a:r>
          </a:p>
          <a:p>
            <a:endParaRPr lang="en-US" sz="300" b="1" dirty="0">
              <a:solidFill>
                <a:srgbClr val="772C7C"/>
              </a:solidFill>
              <a:latin typeface="Century Gothic" panose="020B0502020202020204" pitchFamily="34" charset="0"/>
              <a:cs typeface="Arial" panose="020B0604020202020204" pitchFamily="34" charset="0"/>
            </a:endParaRPr>
          </a:p>
          <a:p>
            <a:endParaRPr lang="en-US" sz="300" b="1" dirty="0">
              <a:solidFill>
                <a:srgbClr val="772C7C"/>
              </a:solidFill>
              <a:latin typeface="Century Gothic" panose="020B0502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ideal method of delivering the </a:t>
            </a:r>
            <a:r>
              <a:rPr lang="en-US" sz="1200" dirty="0" err="1">
                <a:latin typeface="Arial" panose="020B0604020202020204" pitchFamily="34" charset="0"/>
                <a:cs typeface="Arial" panose="020B0604020202020204" pitchFamily="34" charset="0"/>
              </a:rPr>
              <a:t>Read@Home</a:t>
            </a:r>
            <a:r>
              <a:rPr lang="en-US" sz="1200" dirty="0">
                <a:latin typeface="Arial" panose="020B0604020202020204" pitchFamily="34" charset="0"/>
                <a:cs typeface="Arial" panose="020B0604020202020204" pitchFamily="34" charset="0"/>
              </a:rPr>
              <a:t> content to caregivers is through: </a:t>
            </a:r>
          </a:p>
          <a:p>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a:solidFill>
                  <a:srgbClr val="1FA3DA"/>
                </a:solidFill>
                <a:latin typeface="Arial" panose="020B0604020202020204" pitchFamily="34" charset="0"/>
                <a:cs typeface="Arial" panose="020B0604020202020204" pitchFamily="34" charset="0"/>
              </a:rPr>
              <a:t>In-person meetings, </a:t>
            </a:r>
            <a:r>
              <a:rPr lang="en-US" sz="1200" dirty="0">
                <a:latin typeface="Arial" panose="020B0604020202020204" pitchFamily="34" charset="0"/>
                <a:cs typeface="Arial" panose="020B0604020202020204" pitchFamily="34" charset="0"/>
              </a:rPr>
              <a:t>either with caregivers at their homes or during small group meetings (groups of 10-15 caregivers or less).</a:t>
            </a: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a:solidFill>
                  <a:srgbClr val="1FA3DA"/>
                </a:solidFill>
                <a:latin typeface="Arial" panose="020B0604020202020204" pitchFamily="34" charset="0"/>
                <a:cs typeface="Arial" panose="020B0604020202020204" pitchFamily="34" charset="0"/>
              </a:rPr>
              <a:t>A series of meetings </a:t>
            </a:r>
            <a:r>
              <a:rPr lang="en-US" sz="1200" dirty="0">
                <a:latin typeface="Arial" panose="020B0604020202020204" pitchFamily="34" charset="0"/>
                <a:cs typeface="Arial" panose="020B0604020202020204" pitchFamily="34" charset="0"/>
              </a:rPr>
              <a:t>(ideally 6 or more sessions, using the facilitator flip book) to provide sufficient opportunity to orient caregivers to </a:t>
            </a:r>
            <a:r>
              <a:rPr lang="en-US" sz="1200" dirty="0" err="1">
                <a:latin typeface="Arial" panose="020B0604020202020204" pitchFamily="34" charset="0"/>
                <a:cs typeface="Arial" panose="020B0604020202020204" pitchFamily="34" charset="0"/>
              </a:rPr>
              <a:t>Read@Home</a:t>
            </a:r>
            <a:r>
              <a:rPr lang="en-US" sz="1200" dirty="0">
                <a:latin typeface="Arial" panose="020B0604020202020204" pitchFamily="34" charset="0"/>
                <a:cs typeface="Arial" panose="020B0604020202020204" pitchFamily="34" charset="0"/>
              </a:rPr>
              <a:t>, introduce different techniques gradually, and provide opportunities to practice and assimilate key skills.</a:t>
            </a:r>
          </a:p>
          <a:p>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a:solidFill>
                  <a:srgbClr val="1FA3DA"/>
                </a:solidFill>
                <a:latin typeface="Arial" panose="020B0604020202020204" pitchFamily="34" charset="0"/>
                <a:cs typeface="Arial" panose="020B0604020202020204" pitchFamily="34" charset="0"/>
              </a:rPr>
              <a:t>Meetings hosted by a trained facilitator from the community </a:t>
            </a:r>
            <a:r>
              <a:rPr lang="en-US" sz="1200" dirty="0">
                <a:latin typeface="Arial" panose="020B0604020202020204" pitchFamily="34" charset="0"/>
                <a:cs typeface="Arial" panose="020B0604020202020204" pitchFamily="34" charset="0"/>
              </a:rPr>
              <a:t>(e.g., a teacher or community worker) with experience working with parents and caregivers, who speaks the language of the community. </a:t>
            </a: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a:solidFill>
                  <a:srgbClr val="1FA3DA"/>
                </a:solidFill>
                <a:latin typeface="Arial" panose="020B0604020202020204" pitchFamily="34" charset="0"/>
                <a:cs typeface="Arial" panose="020B0604020202020204" pitchFamily="34" charset="0"/>
              </a:rPr>
              <a:t>Training for facilitators </a:t>
            </a:r>
            <a:r>
              <a:rPr lang="en-US" sz="1200" dirty="0">
                <a:latin typeface="Arial" panose="020B0604020202020204" pitchFamily="34" charset="0"/>
                <a:cs typeface="Arial" panose="020B0604020202020204" pitchFamily="34" charset="0"/>
              </a:rPr>
              <a:t>that takes place over a minimum of 3 days and includes a close review of all content, with opportunities for facilitators to practice presenting the content and conducting demonstrations using books. Training materials (proposed agenda, presentation materials, and training activities) are provided alongside this package. </a:t>
            </a: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Facilitators should receive </a:t>
            </a:r>
            <a:r>
              <a:rPr lang="en-US" sz="1200" b="1" dirty="0">
                <a:solidFill>
                  <a:srgbClr val="1FA3DA"/>
                </a:solidFill>
                <a:latin typeface="Arial" panose="020B0604020202020204" pitchFamily="34" charset="0"/>
                <a:cs typeface="Arial" panose="020B0604020202020204" pitchFamily="34" charset="0"/>
              </a:rPr>
              <a:t>regular supervision and support</a:t>
            </a:r>
            <a:r>
              <a:rPr lang="en-US" sz="1200" b="1" dirty="0">
                <a:solidFill>
                  <a:srgbClr val="772C7C"/>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as they implement the program.</a:t>
            </a:r>
          </a:p>
          <a:p>
            <a:endParaRPr lang="en-US" sz="300" dirty="0">
              <a:solidFill>
                <a:srgbClr val="772C7C"/>
              </a:solidFill>
              <a:latin typeface="Arial" panose="020B0604020202020204" pitchFamily="34" charset="0"/>
              <a:cs typeface="Arial" panose="020B0604020202020204" pitchFamily="34" charset="0"/>
            </a:endParaRPr>
          </a:p>
          <a:p>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a:solidFill>
                  <a:srgbClr val="1FA3DA"/>
                </a:solidFill>
                <a:latin typeface="Arial" panose="020B0604020202020204" pitchFamily="34" charset="0"/>
                <a:cs typeface="Arial" panose="020B0604020202020204" pitchFamily="34" charset="0"/>
              </a:rPr>
              <a:t>Meetings should provide enough time </a:t>
            </a:r>
            <a:r>
              <a:rPr lang="en-US" sz="1200" dirty="0">
                <a:latin typeface="Arial" panose="020B0604020202020204" pitchFamily="34" charset="0"/>
                <a:cs typeface="Arial" panose="020B0604020202020204" pitchFamily="34" charset="0"/>
              </a:rPr>
              <a:t>to cover the session activities at an acceptable pace. One-on-one visits should last no more than 60 minutes. Group sessions should last between 45-90 minutes, depending on the size of the group. </a:t>
            </a:r>
          </a:p>
          <a:p>
            <a:endParaRPr lang="en-US" sz="300" dirty="0">
              <a:solidFill>
                <a:srgbClr val="772C7C"/>
              </a:solidFill>
              <a:latin typeface="Arial" panose="020B0604020202020204" pitchFamily="34" charset="0"/>
              <a:cs typeface="Arial" panose="020B0604020202020204" pitchFamily="34" charset="0"/>
            </a:endParaRPr>
          </a:p>
          <a:p>
            <a:endParaRPr lang="en-US" sz="300" dirty="0">
              <a:solidFill>
                <a:srgbClr val="772C7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dirty="0">
                <a:solidFill>
                  <a:srgbClr val="1FA3DA"/>
                </a:solidFill>
                <a:latin typeface="Arial" panose="020B0604020202020204" pitchFamily="34" charset="0"/>
                <a:cs typeface="Arial" panose="020B0604020202020204" pitchFamily="34" charset="0"/>
              </a:rPr>
              <a:t>In-person meetings should be complimented with other contact points to strengthen message delivery. </a:t>
            </a:r>
            <a:r>
              <a:rPr lang="en-US" sz="1200" dirty="0">
                <a:latin typeface="Arial" panose="020B0604020202020204" pitchFamily="34" charset="0"/>
                <a:cs typeface="Arial" panose="020B0604020202020204" pitchFamily="34" charset="0"/>
              </a:rPr>
              <a:t>In between meetings, caregivers should ideally receive reminder messages or brief check-ins to discuss their progress or challenges. Disseminating messages at a wider community level (e.g., using posters, television or radio) is beneficial to encourage and support behavior change.</a:t>
            </a:r>
          </a:p>
        </p:txBody>
      </p:sp>
      <p:sp>
        <p:nvSpPr>
          <p:cNvPr id="43" name="TextBox 42">
            <a:extLst>
              <a:ext uri="{FF2B5EF4-FFF2-40B4-BE49-F238E27FC236}">
                <a16:creationId xmlns:a16="http://schemas.microsoft.com/office/drawing/2014/main" id="{54E7185A-7F13-764C-A8CC-B2267AC3B945}"/>
              </a:ext>
            </a:extLst>
          </p:cNvPr>
          <p:cNvSpPr txBox="1"/>
          <p:nvPr/>
        </p:nvSpPr>
        <p:spPr>
          <a:xfrm>
            <a:off x="240307" y="567496"/>
            <a:ext cx="4235455"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Considerations for delivery:</a:t>
            </a:r>
          </a:p>
        </p:txBody>
      </p:sp>
      <p:sp>
        <p:nvSpPr>
          <p:cNvPr id="9" name="Rectangle 8">
            <a:extLst>
              <a:ext uri="{FF2B5EF4-FFF2-40B4-BE49-F238E27FC236}">
                <a16:creationId xmlns:a16="http://schemas.microsoft.com/office/drawing/2014/main" id="{D6DBDCD1-88EB-D222-2954-94593329273D}"/>
              </a:ext>
            </a:extLst>
          </p:cNvPr>
          <p:cNvSpPr/>
          <p:nvPr/>
        </p:nvSpPr>
        <p:spPr>
          <a:xfrm rot="5400000">
            <a:off x="2651986" y="5342055"/>
            <a:ext cx="1605491" cy="6428850"/>
          </a:xfrm>
          <a:prstGeom prst="rect">
            <a:avLst/>
          </a:prstGeom>
          <a:noFill/>
          <a:ln w="38100">
            <a:solidFill>
              <a:srgbClr val="772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922F26-5719-AC3B-0BF8-F1C59268224D}"/>
              </a:ext>
            </a:extLst>
          </p:cNvPr>
          <p:cNvSpPr txBox="1"/>
          <p:nvPr/>
        </p:nvSpPr>
        <p:spPr>
          <a:xfrm>
            <a:off x="1829934" y="7811915"/>
            <a:ext cx="4715086" cy="1446550"/>
          </a:xfrm>
          <a:prstGeom prst="rect">
            <a:avLst/>
          </a:prstGeom>
          <a:noFill/>
        </p:spPr>
        <p:txBody>
          <a:bodyPr wrap="square">
            <a:spAutoFit/>
          </a:bodyPr>
          <a:lstStyle/>
          <a:p>
            <a:r>
              <a:rPr lang="en-US" sz="1100" dirty="0">
                <a:solidFill>
                  <a:srgbClr val="772C7C"/>
                </a:solidFill>
                <a:latin typeface="Arial" panose="020B0604020202020204" pitchFamily="34" charset="0"/>
                <a:ea typeface="Calibri" panose="020F0502020204030204" pitchFamily="34" charset="0"/>
                <a:cs typeface="Arial" panose="020B0604020202020204" pitchFamily="34" charset="0"/>
              </a:rPr>
              <a:t>We recommend that guidance provided to support children with disabilities should not be omitted from the program and should be presented to all caregivers. </a:t>
            </a:r>
            <a:r>
              <a:rPr lang="en-US" sz="1100" b="1" dirty="0">
                <a:solidFill>
                  <a:srgbClr val="772C7C"/>
                </a:solidFill>
                <a:latin typeface="Arial" panose="020B0604020202020204" pitchFamily="34" charset="0"/>
                <a:ea typeface="Calibri" panose="020F0502020204030204" pitchFamily="34" charset="0"/>
                <a:cs typeface="Arial" panose="020B0604020202020204" pitchFamily="34" charset="0"/>
              </a:rPr>
              <a:t>This is because techniques that are useful for children with disabilities are useful for all children. </a:t>
            </a:r>
            <a:r>
              <a:rPr lang="en-US" sz="1100" dirty="0">
                <a:solidFill>
                  <a:srgbClr val="772C7C"/>
                </a:solidFill>
                <a:latin typeface="Arial" panose="020B0604020202020204" pitchFamily="34" charset="0"/>
                <a:ea typeface="Calibri" panose="020F0502020204030204" pitchFamily="34" charset="0"/>
                <a:cs typeface="Arial" panose="020B0604020202020204" pitchFamily="34" charset="0"/>
              </a:rPr>
              <a:t>Where facilitators work directly with a family with a child with a disability, they should pay additional attention to messages that are relevant to the child and their abilities. The training materials and facilitator flip books contain guidance for facilitators to support caregivers of children with disabilities. </a:t>
            </a:r>
            <a:endParaRPr lang="en-US" sz="1100" b="1" dirty="0">
              <a:solidFill>
                <a:srgbClr val="772C7C"/>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A picture containing text, indoor&#10;&#10;Description automatically generated">
            <a:extLst>
              <a:ext uri="{FF2B5EF4-FFF2-40B4-BE49-F238E27FC236}">
                <a16:creationId xmlns:a16="http://schemas.microsoft.com/office/drawing/2014/main" id="{492EEC5A-2A5A-3AA5-1FF4-5DD1D9CD82F2}"/>
              </a:ext>
            </a:extLst>
          </p:cNvPr>
          <p:cNvPicPr>
            <a:picLocks noChangeAspect="1"/>
          </p:cNvPicPr>
          <p:nvPr/>
        </p:nvPicPr>
        <p:blipFill rotWithShape="1">
          <a:blip r:embed="rId2"/>
          <a:srcRect l="29988" r="16607" b="1025"/>
          <a:stretch/>
        </p:blipFill>
        <p:spPr>
          <a:xfrm>
            <a:off x="474605" y="7912766"/>
            <a:ext cx="1235744" cy="1287425"/>
          </a:xfrm>
          <a:prstGeom prst="roundRect">
            <a:avLst/>
          </a:prstGeom>
          <a:ln w="38100">
            <a:solidFill>
              <a:srgbClr val="BE2538"/>
            </a:solidFill>
          </a:ln>
        </p:spPr>
      </p:pic>
    </p:spTree>
    <p:extLst>
      <p:ext uri="{BB962C8B-B14F-4D97-AF65-F5344CB8AC3E}">
        <p14:creationId xmlns:p14="http://schemas.microsoft.com/office/powerpoint/2010/main" val="4089760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00492C-0217-EE41-9229-9CC217C84678}"/>
              </a:ext>
            </a:extLst>
          </p:cNvPr>
          <p:cNvSpPr/>
          <p:nvPr/>
        </p:nvSpPr>
        <p:spPr>
          <a:xfrm>
            <a:off x="0" y="404735"/>
            <a:ext cx="6858000" cy="739063"/>
          </a:xfrm>
          <a:prstGeom prst="rect">
            <a:avLst/>
          </a:prstGeom>
          <a:solidFill>
            <a:srgbClr val="032740"/>
          </a:solidFill>
          <a:ln>
            <a:solidFill>
              <a:srgbClr val="032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66FB6A-9BC5-7649-A6E0-09FCDA8D2504}"/>
              </a:ext>
            </a:extLst>
          </p:cNvPr>
          <p:cNvSpPr txBox="1"/>
          <p:nvPr/>
        </p:nvSpPr>
        <p:spPr>
          <a:xfrm>
            <a:off x="240307" y="567496"/>
            <a:ext cx="3567002" cy="461665"/>
          </a:xfrm>
          <a:prstGeom prst="rect">
            <a:avLst/>
          </a:prstGeom>
          <a:noFill/>
        </p:spPr>
        <p:txBody>
          <a:bodyPr wrap="none" rtlCol="0">
            <a:spAutoFit/>
          </a:bodyPr>
          <a:lstStyle/>
          <a:p>
            <a:r>
              <a:rPr lang="en-US" sz="2400" b="1" dirty="0">
                <a:solidFill>
                  <a:schemeClr val="bg1"/>
                </a:solidFill>
                <a:latin typeface="Century Gothic" panose="020B0502020202020204" pitchFamily="34" charset="0"/>
              </a:rPr>
              <a:t>Adaptation guidelines:</a:t>
            </a:r>
          </a:p>
        </p:txBody>
      </p:sp>
      <p:sp>
        <p:nvSpPr>
          <p:cNvPr id="42" name="TextBox 41">
            <a:extLst>
              <a:ext uri="{FF2B5EF4-FFF2-40B4-BE49-F238E27FC236}">
                <a16:creationId xmlns:a16="http://schemas.microsoft.com/office/drawing/2014/main" id="{56DCA03E-BE07-C94A-B649-BA22739882B7}"/>
              </a:ext>
            </a:extLst>
          </p:cNvPr>
          <p:cNvSpPr txBox="1"/>
          <p:nvPr/>
        </p:nvSpPr>
        <p:spPr>
          <a:xfrm>
            <a:off x="6318844" y="9456501"/>
            <a:ext cx="277640" cy="292388"/>
          </a:xfrm>
          <a:prstGeom prst="rect">
            <a:avLst/>
          </a:prstGeom>
          <a:noFill/>
        </p:spPr>
        <p:txBody>
          <a:bodyPr wrap="none" rtlCol="0">
            <a:spAutoFit/>
          </a:bodyPr>
          <a:lstStyle/>
          <a:p>
            <a:r>
              <a:rPr lang="en-US" sz="1300" b="1" dirty="0">
                <a:solidFill>
                  <a:srgbClr val="032740"/>
                </a:solidFill>
                <a:latin typeface="Century Gothic" panose="020B0502020202020204" pitchFamily="34" charset="0"/>
              </a:rPr>
              <a:t>9</a:t>
            </a:r>
          </a:p>
        </p:txBody>
      </p:sp>
      <p:sp>
        <p:nvSpPr>
          <p:cNvPr id="37" name="TextBox 36">
            <a:extLst>
              <a:ext uri="{FF2B5EF4-FFF2-40B4-BE49-F238E27FC236}">
                <a16:creationId xmlns:a16="http://schemas.microsoft.com/office/drawing/2014/main" id="{926F0AB9-096A-BF47-B613-37F75104CCC4}"/>
              </a:ext>
            </a:extLst>
          </p:cNvPr>
          <p:cNvSpPr txBox="1"/>
          <p:nvPr/>
        </p:nvSpPr>
        <p:spPr>
          <a:xfrm>
            <a:off x="330823" y="1297313"/>
            <a:ext cx="6196353"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Products may need to be adapted prior to delivery. The following questions can guide the adaptation process: </a:t>
            </a:r>
          </a:p>
        </p:txBody>
      </p:sp>
      <p:graphicFrame>
        <p:nvGraphicFramePr>
          <p:cNvPr id="2" name="Table 2">
            <a:extLst>
              <a:ext uri="{FF2B5EF4-FFF2-40B4-BE49-F238E27FC236}">
                <a16:creationId xmlns:a16="http://schemas.microsoft.com/office/drawing/2014/main" id="{65075E84-5B42-0C43-89FE-7C4E9EC2C1CD}"/>
              </a:ext>
            </a:extLst>
          </p:cNvPr>
          <p:cNvGraphicFramePr>
            <a:graphicFrameLocks noGrp="1"/>
          </p:cNvGraphicFramePr>
          <p:nvPr>
            <p:extLst>
              <p:ext uri="{D42A27DB-BD31-4B8C-83A1-F6EECF244321}">
                <p14:modId xmlns:p14="http://schemas.microsoft.com/office/powerpoint/2010/main" val="710861982"/>
              </p:ext>
            </p:extLst>
          </p:nvPr>
        </p:nvGraphicFramePr>
        <p:xfrm>
          <a:off x="254620" y="1912493"/>
          <a:ext cx="6348757" cy="7228840"/>
        </p:xfrm>
        <a:graphic>
          <a:graphicData uri="http://schemas.openxmlformats.org/drawingml/2006/table">
            <a:tbl>
              <a:tblPr firstRow="1" bandRow="1">
                <a:tableStyleId>{5C22544A-7EE6-4342-B048-85BDC9FD1C3A}</a:tableStyleId>
              </a:tblPr>
              <a:tblGrid>
                <a:gridCol w="1066376">
                  <a:extLst>
                    <a:ext uri="{9D8B030D-6E8A-4147-A177-3AD203B41FA5}">
                      <a16:colId xmlns:a16="http://schemas.microsoft.com/office/drawing/2014/main" val="2489124533"/>
                    </a:ext>
                  </a:extLst>
                </a:gridCol>
                <a:gridCol w="5282381">
                  <a:extLst>
                    <a:ext uri="{9D8B030D-6E8A-4147-A177-3AD203B41FA5}">
                      <a16:colId xmlns:a16="http://schemas.microsoft.com/office/drawing/2014/main" val="2126205143"/>
                    </a:ext>
                  </a:extLst>
                </a:gridCol>
              </a:tblGrid>
              <a:tr h="370840">
                <a:tc>
                  <a:txBody>
                    <a:bodyPr/>
                    <a:lstStyle/>
                    <a:p>
                      <a:r>
                        <a:rPr lang="en-US" sz="1200" dirty="0">
                          <a:latin typeface="Arial" panose="020B0604020202020204" pitchFamily="34" charset="0"/>
                          <a:cs typeface="Arial" panose="020B0604020202020204" pitchFamily="34" charset="0"/>
                        </a:rPr>
                        <a:t>Dimension:</a:t>
                      </a:r>
                    </a:p>
                  </a:txBody>
                  <a:tcPr anchor="ctr">
                    <a:solidFill>
                      <a:srgbClr val="032740"/>
                    </a:solidFill>
                  </a:tcPr>
                </a:tc>
                <a:tc>
                  <a:txBody>
                    <a:bodyPr/>
                    <a:lstStyle/>
                    <a:p>
                      <a:r>
                        <a:rPr lang="en-US" sz="1200" dirty="0">
                          <a:latin typeface="Arial" panose="020B0604020202020204" pitchFamily="34" charset="0"/>
                          <a:cs typeface="Arial" panose="020B0604020202020204" pitchFamily="34" charset="0"/>
                        </a:rPr>
                        <a:t>Questions:</a:t>
                      </a:r>
                    </a:p>
                  </a:txBody>
                  <a:tcPr anchor="ctr">
                    <a:solidFill>
                      <a:srgbClr val="032740"/>
                    </a:solidFill>
                  </a:tcPr>
                </a:tc>
                <a:extLst>
                  <a:ext uri="{0D108BD9-81ED-4DB2-BD59-A6C34878D82A}">
                    <a16:rowId xmlns:a16="http://schemas.microsoft.com/office/drawing/2014/main" val="3778668517"/>
                  </a:ext>
                </a:extLst>
              </a:tr>
              <a:tr h="370840">
                <a:tc>
                  <a:txBody>
                    <a:bodyPr/>
                    <a:lstStyle/>
                    <a:p>
                      <a:r>
                        <a:rPr lang="en-US" sz="1200" dirty="0">
                          <a:latin typeface="Arial" panose="020B0604020202020204" pitchFamily="34" charset="0"/>
                          <a:cs typeface="Arial" panose="020B0604020202020204" pitchFamily="34" charset="0"/>
                        </a:rPr>
                        <a:t>Language</a:t>
                      </a:r>
                    </a:p>
                  </a:txBody>
                  <a:tcPr anchor="ctr"/>
                </a:tc>
                <a:tc>
                  <a: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What language or languages will be used? (select the language / languages that the target group will understand best, e.g., a local language above the language of instruction).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Who will translate the content and and ensure that translations are appropriate for the target group (e.g., translations should be clear and simple and avoid overly formal language)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Do messages need to be simplified further to improve understanding?</a:t>
                      </a:r>
                    </a:p>
                  </a:txBody>
                  <a:tcPr anchor="ctr"/>
                </a:tc>
                <a:extLst>
                  <a:ext uri="{0D108BD9-81ED-4DB2-BD59-A6C34878D82A}">
                    <a16:rowId xmlns:a16="http://schemas.microsoft.com/office/drawing/2014/main" val="3499677692"/>
                  </a:ext>
                </a:extLst>
              </a:tr>
              <a:tr h="370840">
                <a:tc>
                  <a:txBody>
                    <a:bodyPr/>
                    <a:lstStyle/>
                    <a:p>
                      <a:r>
                        <a:rPr lang="en-US" sz="1200" dirty="0">
                          <a:latin typeface="Arial" panose="020B0604020202020204" pitchFamily="34" charset="0"/>
                          <a:cs typeface="Arial" panose="020B0604020202020204" pitchFamily="34" charset="0"/>
                        </a:rPr>
                        <a:t>Persons</a:t>
                      </a:r>
                    </a:p>
                  </a:txBody>
                  <a:tcPr anchor="ctr"/>
                </a:tc>
                <a:tc>
                  <a: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Are target caregivers and families represented in the materials?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Are any visuals inappropriate for or irrelevant to the context? Do they need to be replaced? How will they be replaced?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Are examples and practices relevant to caregivers or do they need to be adapted?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Are suggested contact points and interactions between facilitators and caregivers appropriate? (e.g., who is targeted, when and where contact is made, and how facilitators engage with parents)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What needs to be added to the facilitator training to ensure that interactions are appropriate and supportive?</a:t>
                      </a:r>
                    </a:p>
                  </a:txBody>
                  <a:tcPr anchor="ctr"/>
                </a:tc>
                <a:extLst>
                  <a:ext uri="{0D108BD9-81ED-4DB2-BD59-A6C34878D82A}">
                    <a16:rowId xmlns:a16="http://schemas.microsoft.com/office/drawing/2014/main" val="3231535751"/>
                  </a:ext>
                </a:extLst>
              </a:tr>
              <a:tr h="370840">
                <a:tc>
                  <a:txBody>
                    <a:bodyPr/>
                    <a:lstStyle/>
                    <a:p>
                      <a:r>
                        <a:rPr lang="en-US" sz="1200" dirty="0">
                          <a:latin typeface="Arial" panose="020B0604020202020204" pitchFamily="34" charset="0"/>
                          <a:cs typeface="Arial" panose="020B0604020202020204" pitchFamily="34" charset="0"/>
                        </a:rPr>
                        <a:t>Content (and metaphors)</a:t>
                      </a:r>
                    </a:p>
                  </a:txBody>
                  <a:tcPr anchor="ctr"/>
                </a:tc>
                <a:tc>
                  <a: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Is the content and activities acceptable and appropriate for this context?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Is there any of the content or activities that need to be adapted so that it is better understood in the context?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Does any of the content need to be removed or changed? (e.g., messages about making eye contact during reading; imagery such as rainbows; content about reading spaces, reading times, or who is involved in children’s reading activities?)</a:t>
                      </a:r>
                    </a:p>
                  </a:txBody>
                  <a:tcPr anchor="ctr"/>
                </a:tc>
                <a:extLst>
                  <a:ext uri="{0D108BD9-81ED-4DB2-BD59-A6C34878D82A}">
                    <a16:rowId xmlns:a16="http://schemas.microsoft.com/office/drawing/2014/main" val="2713281991"/>
                  </a:ext>
                </a:extLst>
              </a:tr>
              <a:tr h="370840">
                <a:tc>
                  <a:txBody>
                    <a:bodyPr/>
                    <a:lstStyle/>
                    <a:p>
                      <a:r>
                        <a:rPr lang="en-US" sz="1200" dirty="0">
                          <a:latin typeface="Arial" panose="020B0604020202020204" pitchFamily="34" charset="0"/>
                          <a:cs typeface="Arial" panose="020B0604020202020204" pitchFamily="34" charset="0"/>
                        </a:rPr>
                        <a:t>Methods</a:t>
                      </a:r>
                    </a:p>
                  </a:txBody>
                  <a:tcPr anchor="ctr"/>
                </a:tc>
                <a:tc>
                  <a: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What delivery format is acceptable to the target population (e.g., including partners or other family members, appropriate meeting locations; meeting times; meeting protocols)</a:t>
                      </a:r>
                    </a:p>
                  </a:txBody>
                  <a:tcPr anchor="ctr"/>
                </a:tc>
                <a:extLst>
                  <a:ext uri="{0D108BD9-81ED-4DB2-BD59-A6C34878D82A}">
                    <a16:rowId xmlns:a16="http://schemas.microsoft.com/office/drawing/2014/main" val="3506973380"/>
                  </a:ext>
                </a:extLst>
              </a:tr>
              <a:tr h="370840">
                <a:tc>
                  <a:txBody>
                    <a:bodyPr/>
                    <a:lstStyle/>
                    <a:p>
                      <a:r>
                        <a:rPr lang="en-US" sz="1200" dirty="0">
                          <a:latin typeface="Arial" panose="020B0604020202020204" pitchFamily="34" charset="0"/>
                          <a:cs typeface="Arial" panose="020B0604020202020204" pitchFamily="34" charset="0"/>
                        </a:rPr>
                        <a:t>Context</a:t>
                      </a:r>
                    </a:p>
                  </a:txBody>
                  <a:tcPr anchor="ctr"/>
                </a:tc>
                <a:tc>
                  <a:txBody>
                    <a:bodyPr/>
                    <a:lstStyle/>
                    <a:p>
                      <a:r>
                        <a:rPr lang="en-US" sz="1200" dirty="0">
                          <a:latin typeface="Arial" panose="020B0604020202020204" pitchFamily="34" charset="0"/>
                          <a:cs typeface="Arial" panose="020B0604020202020204" pitchFamily="34" charset="0"/>
                        </a:rPr>
                        <a:t>What adaptations are required to:</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Address barriers to participation (e.g., child care needs, financial barriers, caregivers with disabilities)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Address barriers for facilitators (e.g., time and place of sessions, transport and logistics, equipment, training, support)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Effectively consider issues unique to the context (e.g., family composition, humanitarian crises or conflict; environmental and geographical challenges)</a:t>
                      </a:r>
                    </a:p>
                  </a:txBody>
                  <a:tcPr anchor="ctr"/>
                </a:tc>
                <a:extLst>
                  <a:ext uri="{0D108BD9-81ED-4DB2-BD59-A6C34878D82A}">
                    <a16:rowId xmlns:a16="http://schemas.microsoft.com/office/drawing/2014/main" val="204988007"/>
                  </a:ext>
                </a:extLst>
              </a:tr>
            </a:tbl>
          </a:graphicData>
        </a:graphic>
      </p:graphicFrame>
      <p:sp>
        <p:nvSpPr>
          <p:cNvPr id="3" name="TextBox 2">
            <a:extLst>
              <a:ext uri="{FF2B5EF4-FFF2-40B4-BE49-F238E27FC236}">
                <a16:creationId xmlns:a16="http://schemas.microsoft.com/office/drawing/2014/main" id="{A1992FAE-CE82-8F4D-9333-58D3A586DDC1}"/>
              </a:ext>
            </a:extLst>
          </p:cNvPr>
          <p:cNvSpPr txBox="1"/>
          <p:nvPr/>
        </p:nvSpPr>
        <p:spPr>
          <a:xfrm>
            <a:off x="284116" y="9202585"/>
            <a:ext cx="6081128"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Adapted from the Ecological Validity Model, a framework to guide culturally sensitive adaptations of interventions.</a:t>
            </a:r>
          </a:p>
        </p:txBody>
      </p:sp>
    </p:spTree>
    <p:extLst>
      <p:ext uri="{BB962C8B-B14F-4D97-AF65-F5344CB8AC3E}">
        <p14:creationId xmlns:p14="http://schemas.microsoft.com/office/powerpoint/2010/main" val="40294598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90536ABDDDBF45ABADC8696AEB7F0B" ma:contentTypeVersion="20" ma:contentTypeDescription="Create a new document." ma:contentTypeScope="" ma:versionID="7cd80873626985dc6bbcb8d0d5060c15">
  <xsd:schema xmlns:xsd="http://www.w3.org/2001/XMLSchema" xmlns:xs="http://www.w3.org/2001/XMLSchema" xmlns:p="http://schemas.microsoft.com/office/2006/metadata/properties" xmlns:ns2="85282a53-827d-4236-8de6-76a7d51d147d" xmlns:ns3="9a188e2d-56f4-4f7a-a55c-e30715b3b209" targetNamespace="http://schemas.microsoft.com/office/2006/metadata/properties" ma:root="true" ma:fieldsID="a2a43850a99ca2419fd57da22f731983" ns2:_="" ns3:_="">
    <xsd:import namespace="85282a53-827d-4236-8de6-76a7d51d147d"/>
    <xsd:import namespace="9a188e2d-56f4-4f7a-a55c-e30715b3b20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82a53-827d-4236-8de6-76a7d51d147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515e1065-da3f-45e9-8d1d-3b148c6d2d74}" ma:internalName="TaxCatchAll" ma:showField="CatchAllData" ma:web="85282a53-827d-4236-8de6-76a7d51d14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88e2d-56f4-4f7a-a55c-e30715b3b20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3a50168-aca0-4378-93b9-26abe5ae660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190CF5-3E09-4D0F-9985-AE852068175C}"/>
</file>

<file path=customXml/itemProps2.xml><?xml version="1.0" encoding="utf-8"?>
<ds:datastoreItem xmlns:ds="http://schemas.openxmlformats.org/officeDocument/2006/customXml" ds:itemID="{DEFEFE60-34B0-450C-B8DD-5C539403DE06}"/>
</file>

<file path=docProps/app.xml><?xml version="1.0" encoding="utf-8"?>
<Properties xmlns="http://schemas.openxmlformats.org/officeDocument/2006/extended-properties" xmlns:vt="http://schemas.openxmlformats.org/officeDocument/2006/docPropsVTypes">
  <Template>Office Theme</Template>
  <TotalTime>5769</TotalTime>
  <Words>4910</Words>
  <Application>Microsoft Macintosh PowerPoint</Application>
  <PresentationFormat>Custom</PresentationFormat>
  <Paragraphs>502</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Century Gothic</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Marlow, MB, Mej [marlow@sun.ac.za]</dc:creator>
  <cp:lastModifiedBy>Marlow, MB, Mej [marlow@sun.ac.za]</cp:lastModifiedBy>
  <cp:revision>85</cp:revision>
  <dcterms:created xsi:type="dcterms:W3CDTF">2022-03-11T11:05:29Z</dcterms:created>
  <dcterms:modified xsi:type="dcterms:W3CDTF">2023-02-05T16:54:10Z</dcterms:modified>
</cp:coreProperties>
</file>