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6858000" cy="9907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559"/>
    <a:srgbClr val="0C9195"/>
    <a:srgbClr val="005846"/>
    <a:srgbClr val="0327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 snapToObjects="1">
      <p:cViewPr varScale="1">
        <p:scale>
          <a:sx n="83" d="100"/>
          <a:sy n="83" d="100"/>
        </p:scale>
        <p:origin x="30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3778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4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4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7"/>
            <a:ext cx="1478756" cy="83962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7"/>
            <a:ext cx="4350544" cy="83962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9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9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70019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9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2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90"/>
            <a:ext cx="5915025" cy="191500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736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9022"/>
            <a:ext cx="2901255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736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9022"/>
            <a:ext cx="2915543" cy="532303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0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75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8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511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3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6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511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6"/>
            <a:ext cx="2211884" cy="550651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5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90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EB198-1DF6-EE4C-8E8C-A192A36865FB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2869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69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20746-1DC7-F245-9C40-3014E23B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7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C4F421A-8CD5-3FD1-0319-C006E57B2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5" t="1116" r="2554" b="2631"/>
          <a:stretch/>
        </p:blipFill>
        <p:spPr>
          <a:xfrm>
            <a:off x="1568407" y="3699941"/>
            <a:ext cx="2098916" cy="1368938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41" name="Picture 40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F797899F-8686-5600-4125-4203E9F34A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" t="7457" r="14092"/>
          <a:stretch/>
        </p:blipFill>
        <p:spPr>
          <a:xfrm>
            <a:off x="1545721" y="1229017"/>
            <a:ext cx="2304431" cy="1404921"/>
          </a:xfrm>
          <a:prstGeom prst="roundRect">
            <a:avLst/>
          </a:prstGeom>
          <a:ln w="28575">
            <a:solidFill>
              <a:srgbClr val="005846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4FEB8CC-F754-584F-8D73-B574B1188626}"/>
              </a:ext>
            </a:extLst>
          </p:cNvPr>
          <p:cNvSpPr/>
          <p:nvPr/>
        </p:nvSpPr>
        <p:spPr>
          <a:xfrm>
            <a:off x="74593" y="7579874"/>
            <a:ext cx="1233285" cy="2200551"/>
          </a:xfrm>
          <a:prstGeom prst="rect">
            <a:avLst/>
          </a:prstGeom>
          <a:solidFill>
            <a:srgbClr val="055559"/>
          </a:solidFill>
          <a:ln>
            <a:solidFill>
              <a:srgbClr val="055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F12BC5-D884-1F43-A308-9DE9F0C82BF7}"/>
              </a:ext>
            </a:extLst>
          </p:cNvPr>
          <p:cNvSpPr/>
          <p:nvPr/>
        </p:nvSpPr>
        <p:spPr>
          <a:xfrm>
            <a:off x="1355011" y="1070016"/>
            <a:ext cx="5311561" cy="2200551"/>
          </a:xfrm>
          <a:prstGeom prst="rect">
            <a:avLst/>
          </a:prstGeom>
          <a:noFill/>
          <a:ln w="28575">
            <a:solidFill>
              <a:srgbClr val="00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B14F80-7D86-2C47-BF0C-68FABD44E227}"/>
              </a:ext>
            </a:extLst>
          </p:cNvPr>
          <p:cNvSpPr/>
          <p:nvPr/>
        </p:nvSpPr>
        <p:spPr>
          <a:xfrm>
            <a:off x="48598" y="122433"/>
            <a:ext cx="6760804" cy="776065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72C7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501A9-DE48-CE46-AC4F-9571FC5F939D}"/>
              </a:ext>
            </a:extLst>
          </p:cNvPr>
          <p:cNvSpPr txBox="1"/>
          <p:nvPr/>
        </p:nvSpPr>
        <p:spPr>
          <a:xfrm>
            <a:off x="191428" y="295021"/>
            <a:ext cx="6475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All caregivers can help children with reading!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7FA4AB-B68F-BC45-A02F-7846E7C10347}"/>
              </a:ext>
            </a:extLst>
          </p:cNvPr>
          <p:cNvSpPr/>
          <p:nvPr/>
        </p:nvSpPr>
        <p:spPr>
          <a:xfrm>
            <a:off x="48598" y="1071086"/>
            <a:ext cx="1233285" cy="2200551"/>
          </a:xfrm>
          <a:prstGeom prst="rect">
            <a:avLst/>
          </a:prstGeom>
          <a:solidFill>
            <a:srgbClr val="005846"/>
          </a:solidFill>
          <a:ln>
            <a:solidFill>
              <a:srgbClr val="0058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B8801-A902-8C48-919A-EEB085CC3D9C}"/>
              </a:ext>
            </a:extLst>
          </p:cNvPr>
          <p:cNvSpPr txBox="1"/>
          <p:nvPr/>
        </p:nvSpPr>
        <p:spPr>
          <a:xfrm>
            <a:off x="191428" y="1742851"/>
            <a:ext cx="99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Before the Story:</a:t>
            </a:r>
          </a:p>
        </p:txBody>
      </p:sp>
      <p:pic>
        <p:nvPicPr>
          <p:cNvPr id="9" name="Picture 8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66E38E8D-D786-F040-AAE7-5765ECCFF5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77" t="22397" r="33925" b="22829"/>
          <a:stretch/>
        </p:blipFill>
        <p:spPr>
          <a:xfrm>
            <a:off x="987993" y="971587"/>
            <a:ext cx="999617" cy="973701"/>
          </a:xfrm>
          <a:prstGeom prst="ellipse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DEE202-FBDF-0444-864C-190D2BCDA1FA}"/>
              </a:ext>
            </a:extLst>
          </p:cNvPr>
          <p:cNvSpPr txBox="1"/>
          <p:nvPr/>
        </p:nvSpPr>
        <p:spPr>
          <a:xfrm>
            <a:off x="1560930" y="2700907"/>
            <a:ext cx="2304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Make time for reading every 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7EF6E7-7B75-8645-A6D6-6B0A176531DC}"/>
              </a:ext>
            </a:extLst>
          </p:cNvPr>
          <p:cNvSpPr txBox="1"/>
          <p:nvPr/>
        </p:nvSpPr>
        <p:spPr>
          <a:xfrm>
            <a:off x="4144407" y="2717422"/>
            <a:ext cx="2304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5846"/>
                </a:solidFill>
                <a:latin typeface="Century Gothic" panose="020B0502020202020204" pitchFamily="34" charset="0"/>
              </a:rPr>
              <a:t>Find a comfortable place to sit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B167C5-82E1-4E49-893F-704DA434D780}"/>
              </a:ext>
            </a:extLst>
          </p:cNvPr>
          <p:cNvSpPr txBox="1"/>
          <p:nvPr/>
        </p:nvSpPr>
        <p:spPr>
          <a:xfrm>
            <a:off x="191428" y="8266239"/>
            <a:ext cx="999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After the Story: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646A54E-0FA5-E349-BEE4-7200E0E0488B}"/>
              </a:ext>
            </a:extLst>
          </p:cNvPr>
          <p:cNvSpPr/>
          <p:nvPr/>
        </p:nvSpPr>
        <p:spPr>
          <a:xfrm>
            <a:off x="1369410" y="7579874"/>
            <a:ext cx="5311561" cy="2200551"/>
          </a:xfrm>
          <a:prstGeom prst="rect">
            <a:avLst/>
          </a:prstGeom>
          <a:noFill/>
          <a:ln w="28575">
            <a:solidFill>
              <a:srgbClr val="0555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CB07F6B-C928-0E41-99AD-C2FF3B5227C8}"/>
              </a:ext>
            </a:extLst>
          </p:cNvPr>
          <p:cNvSpPr txBox="1"/>
          <p:nvPr/>
        </p:nvSpPr>
        <p:spPr>
          <a:xfrm>
            <a:off x="1629323" y="9255347"/>
            <a:ext cx="2304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Ask your child to re-tell the story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4B5F35-CD16-DA45-BF51-7A01471F34AE}"/>
              </a:ext>
            </a:extLst>
          </p:cNvPr>
          <p:cNvSpPr txBox="1"/>
          <p:nvPr/>
        </p:nvSpPr>
        <p:spPr>
          <a:xfrm>
            <a:off x="4193665" y="9255347"/>
            <a:ext cx="2304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55559"/>
                </a:solidFill>
                <a:latin typeface="Century Gothic" panose="020B0502020202020204" pitchFamily="34" charset="0"/>
              </a:rPr>
              <a:t>Draw pictures or write sentences from the story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4F1FCE8-26D4-E84F-9D02-F9958D0BB5F7}"/>
              </a:ext>
            </a:extLst>
          </p:cNvPr>
          <p:cNvSpPr/>
          <p:nvPr/>
        </p:nvSpPr>
        <p:spPr>
          <a:xfrm>
            <a:off x="48598" y="3403370"/>
            <a:ext cx="1233285" cy="4044770"/>
          </a:xfrm>
          <a:prstGeom prst="rect">
            <a:avLst/>
          </a:prstGeom>
          <a:solidFill>
            <a:srgbClr val="0C9195"/>
          </a:solidFill>
          <a:ln>
            <a:solidFill>
              <a:srgbClr val="0C9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F8E4FD-0A30-A149-96EA-4391683D6085}"/>
              </a:ext>
            </a:extLst>
          </p:cNvPr>
          <p:cNvSpPr txBox="1"/>
          <p:nvPr/>
        </p:nvSpPr>
        <p:spPr>
          <a:xfrm>
            <a:off x="151491" y="4953794"/>
            <a:ext cx="1016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During the Story: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DA6555B-6079-B740-9125-D821F674A771}"/>
              </a:ext>
            </a:extLst>
          </p:cNvPr>
          <p:cNvSpPr/>
          <p:nvPr/>
        </p:nvSpPr>
        <p:spPr>
          <a:xfrm>
            <a:off x="1355011" y="3403370"/>
            <a:ext cx="5325960" cy="4044770"/>
          </a:xfrm>
          <a:prstGeom prst="rect">
            <a:avLst/>
          </a:prstGeom>
          <a:noFill/>
          <a:ln w="28575">
            <a:solidFill>
              <a:srgbClr val="0C91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6ABD82-C8BF-CA4E-B600-DCD957366E8C}"/>
              </a:ext>
            </a:extLst>
          </p:cNvPr>
          <p:cNvSpPr txBox="1"/>
          <p:nvPr/>
        </p:nvSpPr>
        <p:spPr>
          <a:xfrm>
            <a:off x="4218947" y="7105477"/>
            <a:ext cx="23044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Praise your child’s efforts!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A65D56-0078-4140-B32E-5440FCF8BC94}"/>
              </a:ext>
            </a:extLst>
          </p:cNvPr>
          <p:cNvSpPr txBox="1"/>
          <p:nvPr/>
        </p:nvSpPr>
        <p:spPr>
          <a:xfrm>
            <a:off x="1435939" y="7105477"/>
            <a:ext cx="26884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Ask questions about the story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99EF7B-0937-B64A-8FDF-7274BBDFDF80}"/>
              </a:ext>
            </a:extLst>
          </p:cNvPr>
          <p:cNvSpPr txBox="1"/>
          <p:nvPr/>
        </p:nvSpPr>
        <p:spPr>
          <a:xfrm>
            <a:off x="1355011" y="5151902"/>
            <a:ext cx="26884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Use the pictures to tell the story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06585B-C327-7D45-A487-F4C6D67B9F55}"/>
              </a:ext>
            </a:extLst>
          </p:cNvPr>
          <p:cNvSpPr txBox="1"/>
          <p:nvPr/>
        </p:nvSpPr>
        <p:spPr>
          <a:xfrm>
            <a:off x="4010791" y="5151902"/>
            <a:ext cx="26884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C9195"/>
                </a:solidFill>
                <a:latin typeface="Century Gothic" panose="020B0502020202020204" pitchFamily="34" charset="0"/>
              </a:rPr>
              <a:t>Mimic sounds and actions</a:t>
            </a:r>
          </a:p>
        </p:txBody>
      </p:sp>
      <p:pic>
        <p:nvPicPr>
          <p:cNvPr id="46" name="Picture 45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E6E8CF4F-B451-092A-5D37-3DF3AC9D0E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4" t="2587" r="14748"/>
          <a:stretch/>
        </p:blipFill>
        <p:spPr>
          <a:xfrm>
            <a:off x="1547369" y="5582782"/>
            <a:ext cx="2119954" cy="1402643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47" name="Picture 46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32A7342A-6D8F-1EE8-4231-4CB89DF066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66" t="26196" r="19287" b="9600"/>
          <a:stretch/>
        </p:blipFill>
        <p:spPr>
          <a:xfrm>
            <a:off x="4172879" y="5582782"/>
            <a:ext cx="2119954" cy="1402643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AD706CB-3EA4-7208-E923-42919ED89C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34" t="2685" r="-167" b="4700"/>
          <a:stretch/>
        </p:blipFill>
        <p:spPr>
          <a:xfrm>
            <a:off x="3980967" y="3687429"/>
            <a:ext cx="1815400" cy="1368938"/>
          </a:xfrm>
          <a:prstGeom prst="roundRect">
            <a:avLst/>
          </a:prstGeom>
          <a:ln w="38100">
            <a:solidFill>
              <a:srgbClr val="0C9195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47309D4-E9B4-DE87-867D-EE83E30800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900" t="8359" r="27464" b="8638"/>
          <a:stretch/>
        </p:blipFill>
        <p:spPr>
          <a:xfrm>
            <a:off x="5276178" y="3230780"/>
            <a:ext cx="1463522" cy="1434446"/>
          </a:xfrm>
          <a:prstGeom prst="ellipse">
            <a:avLst/>
          </a:prstGeom>
          <a:ln w="38100">
            <a:solidFill>
              <a:srgbClr val="0C9195"/>
            </a:solidFill>
          </a:ln>
        </p:spPr>
      </p:pic>
      <p:pic>
        <p:nvPicPr>
          <p:cNvPr id="49" name="Picture 48" descr="A picture containing text, indoor, doll, bedroom&#10;&#10;Description automatically generated">
            <a:extLst>
              <a:ext uri="{FF2B5EF4-FFF2-40B4-BE49-F238E27FC236}">
                <a16:creationId xmlns:a16="http://schemas.microsoft.com/office/drawing/2014/main" id="{68E6083B-F1FA-AED7-4939-9FAB88A2B9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928" t="3785" r="10740" b="8715"/>
          <a:stretch/>
        </p:blipFill>
        <p:spPr>
          <a:xfrm>
            <a:off x="1629323" y="7744711"/>
            <a:ext cx="2211689" cy="1397642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pic>
        <p:nvPicPr>
          <p:cNvPr id="50" name="Picture 49" descr="A picture containing text, wall, indoor&#10;&#10;Description automatically generated">
            <a:extLst>
              <a:ext uri="{FF2B5EF4-FFF2-40B4-BE49-F238E27FC236}">
                <a16:creationId xmlns:a16="http://schemas.microsoft.com/office/drawing/2014/main" id="{C075A001-DCC0-8CA4-0911-243DB4129E2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08" r="13346"/>
          <a:stretch/>
        </p:blipFill>
        <p:spPr>
          <a:xfrm>
            <a:off x="4252402" y="7725971"/>
            <a:ext cx="2101963" cy="1397642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842D135-25E7-4852-DB45-E299D45FB4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738" t="8596" r="12306" b="24924"/>
          <a:stretch/>
        </p:blipFill>
        <p:spPr>
          <a:xfrm>
            <a:off x="4102835" y="1216965"/>
            <a:ext cx="2251531" cy="1404922"/>
          </a:xfrm>
          <a:prstGeom prst="roundRect">
            <a:avLst/>
          </a:prstGeom>
          <a:ln w="38100">
            <a:solidFill>
              <a:srgbClr val="055559"/>
            </a:solidFill>
          </a:ln>
        </p:spPr>
      </p:pic>
    </p:spTree>
    <p:extLst>
      <p:ext uri="{BB962C8B-B14F-4D97-AF65-F5344CB8AC3E}">
        <p14:creationId xmlns:p14="http://schemas.microsoft.com/office/powerpoint/2010/main" val="2219735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C7976E-93AC-462B-890A-164B0FA44D77}"/>
</file>

<file path=customXml/itemProps2.xml><?xml version="1.0" encoding="utf-8"?>
<ds:datastoreItem xmlns:ds="http://schemas.openxmlformats.org/officeDocument/2006/customXml" ds:itemID="{14C00A64-CC16-4FAB-ABC3-CA44FCCAD47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68</Words>
  <Application>Microsoft Macintosh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5</cp:revision>
  <dcterms:created xsi:type="dcterms:W3CDTF">2022-03-23T07:15:14Z</dcterms:created>
  <dcterms:modified xsi:type="dcterms:W3CDTF">2022-04-22T11:15:50Z</dcterms:modified>
</cp:coreProperties>
</file>